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1" r:id="rId3"/>
    <p:sldId id="267" r:id="rId4"/>
    <p:sldId id="282" r:id="rId5"/>
    <p:sldId id="260" r:id="rId6"/>
    <p:sldId id="259" r:id="rId7"/>
    <p:sldId id="283" r:id="rId8"/>
    <p:sldId id="284" r:id="rId9"/>
    <p:sldId id="285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65" r:id="rId20"/>
    <p:sldId id="25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8" autoAdjust="0"/>
    <p:restoredTop sz="94618" autoAdjust="0"/>
  </p:normalViewPr>
  <p:slideViewPr>
    <p:cSldViewPr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1229-D475-42AF-B330-BFD69FEDFD92}" type="datetimeFigureOut">
              <a:rPr lang="it-IT" smtClean="0"/>
              <a:pPr/>
              <a:t>04/05/2009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F87C1-6C12-4B52-8DFE-446B1CAF128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4C787-BEF6-4109-942F-D87F0D52D157}" type="slidenum">
              <a:rPr lang="en-US"/>
              <a:pPr/>
              <a:t>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87C1-6C12-4B52-8DFE-446B1CAF128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805F-D1BD-4207-AE76-5F6FB3C367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3DBF67-9336-4260-8105-888B2812A328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072E9-D346-4DB0-9ED5-A143524ABB79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6D91A8-3777-4D6F-83CF-B238DDC9212D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C0087-E24D-445F-BECB-2B54AEC2A323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673EF6-FBB5-4FE4-9D64-44C33B63310F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215B15-A007-4A28-A317-EF1D49627549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3BC921-7D12-4DF6-B048-30933683D194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DC5CC-06AA-4714-A465-1586C7062167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640697-67A3-4F1C-A856-B22420DE9799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BEA0E-976E-4DD0-AE78-1FD2E18F513B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A88D5-9F61-4947-99B9-497F0BCC9B49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C176C9-42B6-4216-AD67-41FAF219FBE7}" type="datetime1">
              <a:rPr lang="it-IT" smtClean="0"/>
              <a:pPr/>
              <a:t>04/05/2009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IFAE2008</a:t>
            </a:r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5734F0-5BD3-4694-960B-D536C2006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image" Target="../media/image57.gif"/><Relationship Id="rId4" Type="http://schemas.openxmlformats.org/officeDocument/2006/relationships/image" Target="../media/image47.pn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tags" Target="../tags/tag19.xml"/><Relationship Id="rId7" Type="http://schemas.openxmlformats.org/officeDocument/2006/relationships/image" Target="../media/image66.png"/><Relationship Id="rId12" Type="http://schemas.openxmlformats.org/officeDocument/2006/relationships/image" Target="../media/image71.w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69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1.xml"/><Relationship Id="rId17" Type="http://schemas.openxmlformats.org/officeDocument/2006/relationships/image" Target="../media/image6.jpe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29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0.xml"/><Relationship Id="rId24" Type="http://schemas.openxmlformats.org/officeDocument/2006/relationships/image" Target="../media/image13.gif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gif"/><Relationship Id="rId28" Type="http://schemas.openxmlformats.org/officeDocument/2006/relationships/image" Target="../media/image17.png"/><Relationship Id="rId10" Type="http://schemas.openxmlformats.org/officeDocument/2006/relationships/tags" Target="../tags/tag9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video" Target="file:///E:\home\gian\Documents\Windows\Immagini\97797main_Millisec%20Pulsar%20Garvitywa.mpg" TargetMode="Externa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em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log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" y="461623"/>
            <a:ext cx="8891016" cy="593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retE DI RIVELATORI INTERFEROMETRICI   DI onde </a:t>
            </a:r>
            <a:r>
              <a:rPr lang="it-IT" dirty="0" smtClean="0"/>
              <a:t>gravitazionali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CN  Colacino &amp; G Cella</a:t>
            </a:r>
            <a:endParaRPr lang="it-IT" dirty="0" smtClean="0"/>
          </a:p>
          <a:p>
            <a:r>
              <a:rPr lang="it-IT" dirty="0" smtClean="0"/>
              <a:t>Universita’ di Pisa, </a:t>
            </a:r>
            <a:r>
              <a:rPr lang="it-IT" dirty="0" smtClean="0"/>
              <a:t>INFN </a:t>
            </a:r>
            <a:r>
              <a:rPr lang="it-IT" dirty="0" smtClean="0"/>
              <a:t>sez. Pisa</a:t>
            </a:r>
          </a:p>
          <a:p>
            <a:r>
              <a:rPr lang="it-IT" dirty="0" smtClean="0"/>
              <a:t>LIII Congresso SAIt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5357818" y="635795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Pisa maggio 2009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6" name="Picture 5" descr="virgolo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6370835"/>
            <a:ext cx="2113990" cy="4157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Pul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733800"/>
            <a:ext cx="1441450" cy="1430338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Sorgenti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89388" cy="4495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Coalescenze binarie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NS-NS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NS-BH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BH-BH</a:t>
            </a:r>
          </a:p>
          <a:p>
            <a:pPr>
              <a:lnSpc>
                <a:spcPct val="90000"/>
              </a:lnSpc>
            </a:pPr>
            <a:r>
              <a:rPr lang="en-US" sz="2800"/>
              <a:t>Sorgenti periodiche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Pulsar</a:t>
            </a:r>
          </a:p>
          <a:p>
            <a:pPr>
              <a:lnSpc>
                <a:spcPct val="90000"/>
              </a:lnSpc>
            </a:pPr>
            <a:r>
              <a:rPr lang="en-US" sz="2800"/>
              <a:t>Sorgenti impulsive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Bursts</a:t>
            </a:r>
          </a:p>
          <a:p>
            <a:pPr>
              <a:lnSpc>
                <a:spcPct val="90000"/>
              </a:lnSpc>
            </a:pPr>
            <a:r>
              <a:rPr lang="en-US" sz="2800"/>
              <a:t>Background stocastico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Cosmologico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Astrofisico</a:t>
            </a:r>
          </a:p>
        </p:txBody>
      </p:sp>
      <p:pic>
        <p:nvPicPr>
          <p:cNvPr id="60422" name="Picture 6" descr="gwda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143000"/>
            <a:ext cx="2352675" cy="170021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0423" name="Picture 7" descr="sn1987a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971800"/>
            <a:ext cx="2122488" cy="2514600"/>
          </a:xfrm>
          <a:prstGeom prst="rect">
            <a:avLst/>
          </a:prstGeom>
          <a:noFill/>
        </p:spPr>
      </p:pic>
      <p:pic>
        <p:nvPicPr>
          <p:cNvPr id="60424" name="Picture 8" descr="voi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029200"/>
            <a:ext cx="2286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Coalescenze binarie</a:t>
            </a:r>
          </a:p>
        </p:txBody>
      </p:sp>
      <p:pic>
        <p:nvPicPr>
          <p:cNvPr id="123908" name="Picture 4" descr="Bbhmr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44" y="928670"/>
            <a:ext cx="4191000" cy="3459163"/>
          </a:xfrm>
          <a:noFill/>
          <a:ln/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000108"/>
            <a:ext cx="5000660" cy="2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62992"/>
            <a:ext cx="9001092" cy="1195008"/>
          </a:xfrm>
          <a:prstGeom prst="rect">
            <a:avLst/>
          </a:prstGeom>
          <a:noFill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5000636"/>
            <a:ext cx="2357454" cy="42741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3857628"/>
            <a:ext cx="1770642" cy="17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72000" y="4214818"/>
            <a:ext cx="227169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 b="1" dirty="0" err="1" smtClean="0"/>
              <a:t>Rivelatore</a:t>
            </a:r>
            <a:r>
              <a:rPr lang="en-US" sz="1600" b="1" dirty="0" smtClean="0"/>
              <a:t> </a:t>
            </a:r>
            <a:r>
              <a:rPr lang="en-US" sz="1600" b="1" dirty="0" err="1"/>
              <a:t>ottimale</a:t>
            </a:r>
            <a:r>
              <a:rPr lang="en-US" sz="1600" b="1" dirty="0"/>
              <a:t>: </a:t>
            </a:r>
            <a:r>
              <a:rPr lang="en-US" sz="1600" b="1" dirty="0" err="1"/>
              <a:t>Filtro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Wiener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2844" y="4929198"/>
            <a:ext cx="4092575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/>
              <a:t>Dobbiamo perdere meno di </a:t>
            </a:r>
            <a:r>
              <a:rPr lang="it-IT" sz="1600" dirty="0">
                <a:sym typeface="Symbol" pitchFamily="18" charset="2"/>
              </a:rPr>
              <a:t>/2 durante il tempo di integrazione….</a:t>
            </a:r>
            <a:endParaRPr lang="en-GB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/>
              <a:t>Coalescenze binarie: rivelazione</a:t>
            </a:r>
          </a:p>
        </p:txBody>
      </p:sp>
      <p:pic>
        <p:nvPicPr>
          <p:cNvPr id="113668" name="Picture 4" descr="sens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5413" y="1100138"/>
            <a:ext cx="6478587" cy="5757862"/>
          </a:xfrm>
          <a:prstGeom prst="rect">
            <a:avLst/>
          </a:prstGeom>
          <a:noFill/>
        </p:spPr>
      </p:pic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3962400" y="3733800"/>
            <a:ext cx="4038600" cy="1066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pic>
        <p:nvPicPr>
          <p:cNvPr id="11367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428868"/>
            <a:ext cx="3768724" cy="65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142844" y="4214818"/>
            <a:ext cx="2438400" cy="154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it-IT" sz="1600" b="1" dirty="0"/>
              <a:t>Rate atteso: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it-IT" sz="1600" b="1" dirty="0"/>
              <a:t>3</a:t>
            </a:r>
            <a:r>
              <a:rPr lang="en-US" sz="1600" b="1" dirty="0"/>
              <a:t>/</a:t>
            </a:r>
            <a:r>
              <a:rPr lang="it-IT" sz="1600" b="1" dirty="0"/>
              <a:t>yr in 40 </a:t>
            </a:r>
            <a:r>
              <a:rPr lang="it-IT" sz="1600" b="1" dirty="0">
                <a:sym typeface="Symbol" pitchFamily="18" charset="2"/>
              </a:rPr>
              <a:t> 200 Mpc</a:t>
            </a:r>
            <a:r>
              <a:rPr lang="it-IT" dirty="0">
                <a:sym typeface="Symbol" pitchFamily="18" charset="2"/>
              </a:rPr>
              <a:t>    	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it-IT" i="1" dirty="0">
                <a:sym typeface="Symbol" pitchFamily="18" charset="2"/>
              </a:rPr>
              <a:t>Grishchuk et al. Astro-ph/0008481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285720" y="6000768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folHlink"/>
                </a:solidFill>
              </a:rPr>
              <a:t>Rilevabilità</a:t>
            </a:r>
            <a:r>
              <a:rPr lang="en-US" b="1" dirty="0">
                <a:solidFill>
                  <a:schemeClr val="folHlink"/>
                </a:solidFill>
              </a:rPr>
              <a:t>: 20 </a:t>
            </a:r>
            <a:r>
              <a:rPr lang="en-US" b="1" dirty="0" err="1">
                <a:solidFill>
                  <a:schemeClr val="folHlink"/>
                </a:solidFill>
              </a:rPr>
              <a:t>Mpc</a:t>
            </a:r>
            <a:r>
              <a:rPr lang="en-US" dirty="0"/>
              <a:t> </a:t>
            </a:r>
          </a:p>
        </p:txBody>
      </p:sp>
      <p:pic>
        <p:nvPicPr>
          <p:cNvPr id="10" name="Picture 5" descr="D:\ciel\conf\nu_lunch\hrms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785794"/>
            <a:ext cx="7643834" cy="11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D:\ciel\conf\nu_lunch\chirpmas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143116"/>
            <a:ext cx="2761469" cy="11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357694"/>
            <a:ext cx="3714776" cy="220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Sorgenti periodiche (pulsar)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57200" y="15240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Segnale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sinusoidale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,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eventualmente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2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armoniche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Nella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nostra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galassia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Le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più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accessibili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distribuite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isotropicamente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A volte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sono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note.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Frequenza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inferiore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: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limitata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dalla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sensibilità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Frequenza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superiore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1~2 kHz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Ampiezza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Modulate Doppler (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movimento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del detector)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Spin-down (o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anche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spin-up)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approssimativamente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esponenziale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Modulazione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intrinseca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della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frequenza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compagno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o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altro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Modulazione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di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ampiezza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(detector e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intrinseca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Glitches</a:t>
            </a:r>
            <a:endParaRPr lang="en-US" sz="17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2285984" y="3714752"/>
            <a:ext cx="1295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306" y="3429000"/>
            <a:ext cx="5409752" cy="57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/>
              <a:t>Sorgenti periodiche:rivelazione</a:t>
            </a:r>
          </a:p>
        </p:txBody>
      </p:sp>
      <p:pic>
        <p:nvPicPr>
          <p:cNvPr id="114691" name="Picture 3" descr="sens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71480"/>
            <a:ext cx="5357850" cy="3857652"/>
          </a:xfrm>
          <a:prstGeom prst="rect">
            <a:avLst/>
          </a:prstGeom>
          <a:noFill/>
        </p:spPr>
      </p:pic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142844" y="785794"/>
            <a:ext cx="3071834" cy="17697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sz="1400" b="1" dirty="0"/>
              <a:t>Le </a:t>
            </a:r>
            <a:r>
              <a:rPr lang="en-US" sz="1400" b="1" dirty="0" err="1"/>
              <a:t>sorgenti</a:t>
            </a:r>
            <a:r>
              <a:rPr lang="en-US" sz="1400" b="1" dirty="0"/>
              <a:t> </a:t>
            </a:r>
            <a:r>
              <a:rPr lang="en-US" sz="1400" b="1" dirty="0" err="1"/>
              <a:t>periodiche</a:t>
            </a:r>
            <a:r>
              <a:rPr lang="en-US" sz="1400" b="1" dirty="0"/>
              <a:t> </a:t>
            </a:r>
            <a:r>
              <a:rPr lang="en-US" sz="1400" b="1" dirty="0" err="1"/>
              <a:t>possono</a:t>
            </a:r>
            <a:r>
              <a:rPr lang="en-US" sz="1400" b="1" dirty="0"/>
              <a:t> </a:t>
            </a:r>
            <a:r>
              <a:rPr lang="en-US" sz="1400" b="1" dirty="0" err="1"/>
              <a:t>essere</a:t>
            </a:r>
            <a:r>
              <a:rPr lang="en-US" sz="1400" b="1" dirty="0"/>
              <a:t> </a:t>
            </a:r>
            <a:r>
              <a:rPr lang="en-US" sz="1400" b="1" dirty="0" err="1"/>
              <a:t>rivelate</a:t>
            </a:r>
            <a:r>
              <a:rPr lang="en-US" sz="1400" b="1" dirty="0"/>
              <a:t> </a:t>
            </a:r>
            <a:r>
              <a:rPr lang="en-US" sz="1400" b="1" dirty="0" err="1"/>
              <a:t>da</a:t>
            </a: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</a:t>
            </a:r>
            <a:r>
              <a:rPr lang="en-US" sz="1400" b="1" dirty="0" err="1"/>
              <a:t>singola</a:t>
            </a:r>
            <a:r>
              <a:rPr lang="en-US" sz="1400" b="1" dirty="0"/>
              <a:t> antenna con </a:t>
            </a:r>
            <a:r>
              <a:rPr lang="en-US" sz="1400" b="1" dirty="0" err="1"/>
              <a:t>certezza</a:t>
            </a:r>
            <a:r>
              <a:rPr lang="en-US" sz="1400" b="1" dirty="0"/>
              <a:t> (se la </a:t>
            </a:r>
            <a:r>
              <a:rPr lang="en-US" sz="1400" b="1" dirty="0" err="1"/>
              <a:t>sensibilità</a:t>
            </a:r>
            <a:r>
              <a:rPr lang="en-US" sz="1400" b="1" dirty="0"/>
              <a:t> è </a:t>
            </a:r>
            <a:r>
              <a:rPr lang="en-US" sz="1400" b="1" dirty="0" err="1"/>
              <a:t>sufficiente</a:t>
            </a:r>
            <a:r>
              <a:rPr lang="en-US" sz="1400" b="1" dirty="0"/>
              <a:t>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/>
              <a:t> La </a:t>
            </a:r>
            <a:r>
              <a:rPr lang="en-US" sz="1400" b="1" dirty="0" err="1"/>
              <a:t>probabilità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falso</a:t>
            </a:r>
            <a:r>
              <a:rPr lang="en-US" sz="1400" b="1" dirty="0"/>
              <a:t> </a:t>
            </a:r>
            <a:r>
              <a:rPr lang="en-US" sz="1400" b="1" dirty="0" err="1"/>
              <a:t>allarme</a:t>
            </a:r>
            <a:r>
              <a:rPr lang="en-US" sz="1400" b="1" dirty="0"/>
              <a:t> in </a:t>
            </a:r>
            <a:r>
              <a:rPr lang="en-US" sz="1400" b="1" dirty="0" err="1"/>
              <a:t>linea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principio </a:t>
            </a:r>
            <a:r>
              <a:rPr lang="en-US" sz="1400" b="1" dirty="0" err="1"/>
              <a:t>può</a:t>
            </a:r>
            <a:r>
              <a:rPr lang="en-US" sz="1400" b="1" dirty="0"/>
              <a:t> </a:t>
            </a:r>
            <a:r>
              <a:rPr lang="en-US" sz="1400" b="1" dirty="0" err="1"/>
              <a:t>essere</a:t>
            </a:r>
            <a:r>
              <a:rPr lang="en-US" sz="1400" b="1" dirty="0"/>
              <a:t> </a:t>
            </a:r>
            <a:r>
              <a:rPr lang="en-US" sz="1400" b="1" dirty="0" err="1"/>
              <a:t>ridotta</a:t>
            </a:r>
            <a:r>
              <a:rPr lang="en-US" sz="1400" b="1" dirty="0"/>
              <a:t> </a:t>
            </a:r>
            <a:r>
              <a:rPr lang="en-US" sz="1400" b="1" dirty="0" err="1"/>
              <a:t>arbitrariamente</a:t>
            </a:r>
            <a:r>
              <a:rPr lang="en-US" sz="1400" b="1" dirty="0"/>
              <a:t>.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1071546"/>
            <a:ext cx="1828071" cy="91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2714620"/>
            <a:ext cx="307183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blind search </a:t>
            </a:r>
            <a:r>
              <a:rPr lang="en-US" sz="1400" b="1" dirty="0" err="1"/>
              <a:t>ottimale</a:t>
            </a:r>
            <a:r>
              <a:rPr lang="en-US" sz="1400" b="1" dirty="0"/>
              <a:t> è </a:t>
            </a:r>
            <a:r>
              <a:rPr lang="en-US" sz="1400" b="1" dirty="0" err="1"/>
              <a:t>irrealizzabile</a:t>
            </a:r>
            <a:r>
              <a:rPr lang="en-US" sz="1400" b="1" dirty="0"/>
              <a:t> </a:t>
            </a:r>
            <a:r>
              <a:rPr lang="en-US" sz="1400" b="1" dirty="0" err="1"/>
              <a:t>computazionalmente</a:t>
            </a:r>
            <a:endParaRPr lang="en-US" sz="1400" b="1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La </a:t>
            </a:r>
            <a:r>
              <a:rPr lang="en-US" sz="1400" b="1" dirty="0" err="1"/>
              <a:t>demodulazione</a:t>
            </a:r>
            <a:r>
              <a:rPr lang="en-US" sz="1400" b="1" dirty="0"/>
              <a:t> </a:t>
            </a:r>
            <a:r>
              <a:rPr lang="en-US" sz="1400" b="1" dirty="0" err="1"/>
              <a:t>dipende</a:t>
            </a:r>
            <a:r>
              <a:rPr lang="en-US" sz="1400" b="1" dirty="0"/>
              <a:t> </a:t>
            </a:r>
            <a:r>
              <a:rPr lang="en-US" sz="1400" b="1" dirty="0" err="1"/>
              <a:t>dalla</a:t>
            </a:r>
            <a:r>
              <a:rPr lang="en-US" sz="1400" b="1" dirty="0"/>
              <a:t> </a:t>
            </a:r>
            <a:r>
              <a:rPr lang="en-US" sz="1400" b="1" dirty="0" err="1"/>
              <a:t>posizione</a:t>
            </a:r>
            <a:endParaRPr lang="en-US" sz="1400" b="1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</a:t>
            </a:r>
            <a:r>
              <a:rPr lang="en-US" sz="1400" b="1" dirty="0" err="1"/>
              <a:t>Servono</a:t>
            </a:r>
            <a:r>
              <a:rPr lang="en-US" sz="1400" b="1" dirty="0"/>
              <a:t> </a:t>
            </a:r>
            <a:r>
              <a:rPr lang="en-US" sz="1400" b="1" dirty="0" err="1"/>
              <a:t>lunghi</a:t>
            </a:r>
            <a:r>
              <a:rPr lang="en-US" sz="1400" b="1" dirty="0"/>
              <a:t> tempi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integrazione</a:t>
            </a:r>
            <a:endParaRPr lang="en-US" sz="1400" b="1" dirty="0"/>
          </a:p>
        </p:txBody>
      </p:sp>
      <p:pic>
        <p:nvPicPr>
          <p:cNvPr id="15" name="Picture 7" descr="da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8" y="4572000"/>
            <a:ext cx="1600200" cy="1500188"/>
          </a:xfrm>
          <a:prstGeom prst="rect">
            <a:avLst/>
          </a:prstGeom>
          <a:noFill/>
        </p:spPr>
      </p:pic>
      <p:pic>
        <p:nvPicPr>
          <p:cNvPr id="16" name="Picture 8" descr="t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6038" y="4648200"/>
            <a:ext cx="1828800" cy="1462088"/>
          </a:xfrm>
          <a:prstGeom prst="rect">
            <a:avLst/>
          </a:prstGeom>
          <a:noFill/>
        </p:spPr>
      </p:pic>
      <p:pic>
        <p:nvPicPr>
          <p:cNvPr id="17" name="Picture 9" descr="pm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57694"/>
            <a:ext cx="1857388" cy="1938138"/>
          </a:xfrm>
          <a:prstGeom prst="rect">
            <a:avLst/>
          </a:prstGeom>
          <a:noFill/>
        </p:spPr>
      </p:pic>
      <p:pic>
        <p:nvPicPr>
          <p:cNvPr id="18" name="Picture 10" descr="hm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357694"/>
            <a:ext cx="2362192" cy="1771644"/>
          </a:xfrm>
          <a:prstGeom prst="rect">
            <a:avLst/>
          </a:prstGeom>
          <a:noFill/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6172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000" dirty="0">
                <a:latin typeface="Arial Unicode MS" pitchFamily="34" charset="-128"/>
              </a:rPr>
              <a:t>Data           -&gt;       SFDB          -&gt;   peak map     -&gt;    </a:t>
            </a:r>
            <a:r>
              <a:rPr lang="en-US" sz="2000" dirty="0" smtClean="0">
                <a:latin typeface="Arial Unicode MS" pitchFamily="34" charset="-128"/>
              </a:rPr>
              <a:t>  Hough </a:t>
            </a:r>
            <a:r>
              <a:rPr lang="en-US" sz="2000" dirty="0">
                <a:latin typeface="Arial Unicode MS" pitchFamily="34" charset="-128"/>
              </a:rPr>
              <a:t>map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928794" y="6215082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ight Arrow 20"/>
          <p:cNvSpPr/>
          <p:nvPr/>
        </p:nvSpPr>
        <p:spPr>
          <a:xfrm>
            <a:off x="3857620" y="6215082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ight Arrow 21"/>
          <p:cNvSpPr/>
          <p:nvPr/>
        </p:nvSpPr>
        <p:spPr>
          <a:xfrm>
            <a:off x="6000760" y="6215082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 descr="pulsarrev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C8E0D8"/>
              </a:clrFrom>
              <a:clrTo>
                <a:srgbClr val="C8E0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000240"/>
            <a:ext cx="3429000" cy="21240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4000"/>
              <a:t>Sorgenti impulsive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2286016" cy="30718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err="1"/>
              <a:t>Collasso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stelle</a:t>
            </a:r>
            <a:r>
              <a:rPr lang="en-US" sz="1600" b="1" dirty="0"/>
              <a:t> massive</a:t>
            </a:r>
          </a:p>
          <a:p>
            <a:pPr lvl="1">
              <a:lnSpc>
                <a:spcPct val="80000"/>
              </a:lnSpc>
            </a:pPr>
            <a:r>
              <a:rPr lang="en-US" sz="1400" b="1" dirty="0" err="1"/>
              <a:t>Supernove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tipo</a:t>
            </a:r>
            <a:r>
              <a:rPr lang="en-US" sz="1400" b="1" dirty="0"/>
              <a:t> II</a:t>
            </a:r>
          </a:p>
          <a:p>
            <a:pPr lvl="1">
              <a:lnSpc>
                <a:spcPct val="80000"/>
              </a:lnSpc>
            </a:pPr>
            <a:r>
              <a:rPr lang="en-US" sz="1400" b="1" dirty="0" err="1"/>
              <a:t>Formazione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buchi</a:t>
            </a:r>
            <a:r>
              <a:rPr lang="en-US" sz="1400" b="1" dirty="0"/>
              <a:t> </a:t>
            </a:r>
            <a:r>
              <a:rPr lang="en-US" sz="1400" b="1" dirty="0" err="1"/>
              <a:t>neri</a:t>
            </a:r>
            <a:endParaRPr lang="en-US" sz="1200" b="1" dirty="0"/>
          </a:p>
          <a:p>
            <a:pPr>
              <a:lnSpc>
                <a:spcPct val="80000"/>
              </a:lnSpc>
            </a:pPr>
            <a:r>
              <a:rPr lang="en-US" sz="1600" b="1" dirty="0" err="1"/>
              <a:t>Instabilità</a:t>
            </a:r>
            <a:r>
              <a:rPr lang="en-US" sz="1600" b="1" dirty="0"/>
              <a:t> in NS </a:t>
            </a:r>
            <a:r>
              <a:rPr lang="en-US" sz="1600" b="1" dirty="0" err="1"/>
              <a:t>giovani</a:t>
            </a: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b="1" dirty="0"/>
              <a:t>Mergers 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Ring down </a:t>
            </a:r>
            <a:r>
              <a:rPr lang="en-US" sz="1600" b="1" dirty="0" err="1"/>
              <a:t>buchi</a:t>
            </a:r>
            <a:r>
              <a:rPr lang="en-US" sz="1600" b="1" dirty="0"/>
              <a:t> </a:t>
            </a:r>
            <a:r>
              <a:rPr lang="en-US" sz="1600" b="1" dirty="0" err="1"/>
              <a:t>neri</a:t>
            </a: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b="1" dirty="0" err="1"/>
              <a:t>Altro</a:t>
            </a:r>
            <a:r>
              <a:rPr lang="en-US" sz="1600" b="1" dirty="0"/>
              <a:t> …. </a:t>
            </a:r>
            <a:endParaRPr lang="fr-FR" sz="1600" b="1" dirty="0"/>
          </a:p>
          <a:p>
            <a:pPr>
              <a:lnSpc>
                <a:spcPct val="80000"/>
              </a:lnSpc>
              <a:buNone/>
            </a:pPr>
            <a:endParaRPr lang="en-US" sz="2200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28926" y="714356"/>
            <a:ext cx="2743554" cy="3124200"/>
            <a:chOff x="586" y="452"/>
            <a:chExt cx="2400" cy="2400"/>
          </a:xfrm>
        </p:grpSpPr>
        <p:pic>
          <p:nvPicPr>
            <p:cNvPr id="131076" name="Picture 4" descr="zm_ty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" y="452"/>
              <a:ext cx="2400" cy="240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12" y="1488"/>
              <a:ext cx="807" cy="398"/>
              <a:chOff x="2112" y="1488"/>
              <a:chExt cx="807" cy="398"/>
            </a:xfrm>
          </p:grpSpPr>
          <p:sp>
            <p:nvSpPr>
              <p:cNvPr id="131078" name="Line 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079" name="Text Box 7"/>
              <p:cNvSpPr txBox="1">
                <a:spLocks noChangeArrowheads="1"/>
              </p:cNvSpPr>
              <p:nvPr/>
            </p:nvSpPr>
            <p:spPr bwMode="auto">
              <a:xfrm>
                <a:off x="2112" y="1535"/>
                <a:ext cx="807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rgbClr val="FF9933"/>
                    </a:solidFill>
                    <a:latin typeface="Times New Roman" pitchFamily="18" charset="0"/>
                  </a:rPr>
                  <a:t>50 ms</a:t>
                </a:r>
                <a:endParaRPr lang="fr-FR" sz="2400">
                  <a:solidFill>
                    <a:srgbClr val="FF9933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08" y="1488"/>
              <a:ext cx="807" cy="398"/>
              <a:chOff x="2352" y="3696"/>
              <a:chExt cx="807" cy="398"/>
            </a:xfrm>
          </p:grpSpPr>
          <p:sp>
            <p:nvSpPr>
              <p:cNvPr id="131081" name="Line 9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082" name="Text Box 10"/>
              <p:cNvSpPr txBox="1">
                <a:spLocks noChangeArrowheads="1"/>
              </p:cNvSpPr>
              <p:nvPr/>
            </p:nvSpPr>
            <p:spPr bwMode="auto">
              <a:xfrm>
                <a:off x="2352" y="3743"/>
                <a:ext cx="807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rgbClr val="FF9933"/>
                    </a:solidFill>
                    <a:latin typeface="Times New Roman" pitchFamily="18" charset="0"/>
                  </a:rPr>
                  <a:t>10 ms</a:t>
                </a:r>
                <a:endParaRPr lang="fr-FR" sz="2400">
                  <a:solidFill>
                    <a:srgbClr val="FF9933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15074" y="4572008"/>
            <a:ext cx="2428860" cy="2000240"/>
            <a:chOff x="2976" y="672"/>
            <a:chExt cx="2496" cy="2391"/>
          </a:xfrm>
        </p:grpSpPr>
        <p:pic>
          <p:nvPicPr>
            <p:cNvPr id="131084" name="Picture 12" descr="starkpir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672"/>
              <a:ext cx="2496" cy="2391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</p:pic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464" y="2304"/>
              <a:ext cx="907" cy="427"/>
              <a:chOff x="2112" y="1488"/>
              <a:chExt cx="907" cy="427"/>
            </a:xfrm>
          </p:grpSpPr>
          <p:sp>
            <p:nvSpPr>
              <p:cNvPr id="131086" name="Line 14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087" name="Text Box 15"/>
              <p:cNvSpPr txBox="1">
                <a:spLocks noChangeArrowheads="1"/>
              </p:cNvSpPr>
              <p:nvPr/>
            </p:nvSpPr>
            <p:spPr bwMode="auto">
              <a:xfrm>
                <a:off x="2112" y="1537"/>
                <a:ext cx="907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rgbClr val="FF9933"/>
                    </a:solidFill>
                    <a:latin typeface="Times New Roman" pitchFamily="18" charset="0"/>
                  </a:rPr>
                  <a:t>0.1 ms</a:t>
                </a:r>
                <a:endParaRPr lang="fr-FR" sz="2400">
                  <a:solidFill>
                    <a:srgbClr val="FF9933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3071802" y="3786190"/>
            <a:ext cx="2428892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1400" dirty="0" err="1">
                <a:latin typeface="Times New Roman" pitchFamily="18" charset="0"/>
              </a:rPr>
              <a:t>Supernove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tipo</a:t>
            </a:r>
            <a:r>
              <a:rPr lang="en-US" sz="1400" dirty="0">
                <a:latin typeface="Times New Roman" pitchFamily="18" charset="0"/>
              </a:rPr>
              <a:t> II. </a:t>
            </a:r>
            <a:r>
              <a:rPr lang="en-US" sz="1400" i="1" dirty="0" err="1">
                <a:latin typeface="Times New Roman" pitchFamily="18" charset="0"/>
              </a:rPr>
              <a:t>Zwerger</a:t>
            </a:r>
            <a:r>
              <a:rPr lang="en-US" sz="1400" i="1" dirty="0">
                <a:latin typeface="Times New Roman" pitchFamily="18" charset="0"/>
              </a:rPr>
              <a:t> &amp; Muller (A&amp;A 97)</a:t>
            </a:r>
          </a:p>
          <a:p>
            <a:pPr eaLnBrk="1" hangingPunct="1"/>
            <a:r>
              <a:rPr lang="en-US" sz="1400" i="1" dirty="0" err="1">
                <a:latin typeface="Times New Roman" pitchFamily="18" charset="0"/>
              </a:rPr>
              <a:t>Dimmelmeir</a:t>
            </a:r>
            <a:r>
              <a:rPr lang="en-US" sz="1400" i="1" dirty="0">
                <a:latin typeface="Times New Roman" pitchFamily="18" charset="0"/>
              </a:rPr>
              <a:t> et al (A&amp;A 02)</a:t>
            </a:r>
            <a:endParaRPr lang="fr-FR" sz="1400" i="1" dirty="0">
              <a:latin typeface="Times New Roman" pitchFamily="18" charset="0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5857884" y="5715016"/>
            <a:ext cx="1371600" cy="942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1400" dirty="0" err="1">
                <a:latin typeface="Times New Roman" pitchFamily="18" charset="0"/>
              </a:rPr>
              <a:t>Formazione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di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buchi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neri</a:t>
            </a:r>
            <a:r>
              <a:rPr lang="en-US" sz="1400" dirty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z="1400" i="1" dirty="0">
                <a:latin typeface="Times New Roman" pitchFamily="18" charset="0"/>
              </a:rPr>
              <a:t>Stark &amp; </a:t>
            </a:r>
            <a:r>
              <a:rPr lang="en-US" sz="1400" i="1" dirty="0" err="1">
                <a:latin typeface="Times New Roman" pitchFamily="18" charset="0"/>
              </a:rPr>
              <a:t>Piran</a:t>
            </a:r>
            <a:r>
              <a:rPr lang="en-US" sz="1400" i="1" dirty="0">
                <a:latin typeface="Times New Roman" pitchFamily="18" charset="0"/>
              </a:rPr>
              <a:t> (PRL 95)</a:t>
            </a:r>
            <a:endParaRPr lang="fr-FR" sz="1400" i="1" dirty="0">
              <a:latin typeface="Times New Roman" pitchFamily="18" charset="0"/>
            </a:endParaRP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357158" y="507207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err="1"/>
              <a:t>Rivelazione</a:t>
            </a:r>
            <a:r>
              <a:rPr lang="en-US" sz="1200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b="1" dirty="0"/>
              <a:t> </a:t>
            </a:r>
            <a:r>
              <a:rPr lang="en-US" sz="1200" b="1" dirty="0" err="1"/>
              <a:t>Forme</a:t>
            </a:r>
            <a:r>
              <a:rPr lang="en-US" sz="1200" b="1" dirty="0"/>
              <a:t> </a:t>
            </a:r>
            <a:r>
              <a:rPr lang="en-US" sz="1200" b="1" dirty="0" err="1"/>
              <a:t>d’onda</a:t>
            </a:r>
            <a:r>
              <a:rPr lang="en-US" sz="1200" b="1" dirty="0"/>
              <a:t> non note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b="1" dirty="0"/>
              <a:t> </a:t>
            </a:r>
            <a:r>
              <a:rPr lang="en-US" sz="1200" b="1" dirty="0" err="1"/>
              <a:t>Segnali</a:t>
            </a:r>
            <a:r>
              <a:rPr lang="en-US" sz="1200" b="1" dirty="0"/>
              <a:t> </a:t>
            </a:r>
            <a:r>
              <a:rPr lang="en-US" sz="1200" b="1" dirty="0" err="1"/>
              <a:t>di</a:t>
            </a:r>
            <a:r>
              <a:rPr lang="en-US" sz="1200" b="1" dirty="0"/>
              <a:t> </a:t>
            </a:r>
            <a:r>
              <a:rPr lang="en-US" sz="1200" b="1" dirty="0" err="1"/>
              <a:t>breve</a:t>
            </a:r>
            <a:r>
              <a:rPr lang="en-US" sz="1200" b="1" dirty="0"/>
              <a:t> </a:t>
            </a:r>
            <a:r>
              <a:rPr lang="en-US" sz="1200" b="1" dirty="0" err="1"/>
              <a:t>durata</a:t>
            </a:r>
            <a:endParaRPr lang="en-US" sz="12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b="1" dirty="0"/>
              <a:t> </a:t>
            </a:r>
            <a:r>
              <a:rPr lang="en-US" sz="1200" b="1" dirty="0" err="1"/>
              <a:t>Presenza</a:t>
            </a:r>
            <a:r>
              <a:rPr lang="en-US" sz="1200" b="1" dirty="0"/>
              <a:t> </a:t>
            </a:r>
            <a:r>
              <a:rPr lang="en-US" sz="1200" b="1" dirty="0" err="1"/>
              <a:t>di</a:t>
            </a:r>
            <a:r>
              <a:rPr lang="en-US" sz="1200" b="1" dirty="0"/>
              <a:t> non </a:t>
            </a:r>
            <a:r>
              <a:rPr lang="en-US" sz="1200" b="1" dirty="0" err="1"/>
              <a:t>stazionarietà</a:t>
            </a:r>
            <a:r>
              <a:rPr lang="en-US" sz="1200" b="1" dirty="0"/>
              <a:t> </a:t>
            </a:r>
            <a:r>
              <a:rPr lang="en-US" sz="1200" b="1" dirty="0" err="1"/>
              <a:t>nell’apparato</a:t>
            </a:r>
            <a:r>
              <a:rPr lang="en-US" sz="1200" b="1" dirty="0"/>
              <a:t> </a:t>
            </a:r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3857620" y="5500702"/>
            <a:ext cx="167640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/>
              <a:t>Coincidenze</a:t>
            </a:r>
            <a:endParaRPr lang="en-US" b="1" dirty="0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143636" y="357166"/>
            <a:ext cx="2714644" cy="3714776"/>
            <a:chOff x="192" y="816"/>
            <a:chExt cx="2448" cy="3217"/>
          </a:xfrm>
        </p:grpSpPr>
        <p:pic>
          <p:nvPicPr>
            <p:cNvPr id="23" name="Picture 17" descr="sensitivity_all_mode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816"/>
              <a:ext cx="2448" cy="2832"/>
            </a:xfrm>
            <a:prstGeom prst="rect">
              <a:avLst/>
            </a:prstGeom>
            <a:noFill/>
          </p:spPr>
        </p:pic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84" y="3658"/>
              <a:ext cx="1968" cy="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folHlink"/>
                  </a:solidFill>
                  <a:latin typeface="Times New Roman" pitchFamily="18" charset="0"/>
                </a:rPr>
                <a:t>Supernova @ 10 </a:t>
              </a:r>
              <a:r>
                <a:rPr lang="en-US" sz="1100" dirty="0" err="1">
                  <a:solidFill>
                    <a:schemeClr val="folHlink"/>
                  </a:solidFill>
                  <a:latin typeface="Times New Roman" pitchFamily="18" charset="0"/>
                </a:rPr>
                <a:t>kpc</a:t>
              </a:r>
              <a:endParaRPr lang="en-US" sz="1100" dirty="0">
                <a:solidFill>
                  <a:schemeClr val="folHlink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1100" dirty="0">
                  <a:solidFill>
                    <a:schemeClr val="folHlink"/>
                  </a:solidFill>
                  <a:latin typeface="Times New Roman" pitchFamily="18" charset="0"/>
                </a:rPr>
                <a:t> </a:t>
              </a:r>
              <a:r>
                <a:rPr lang="en-US" sz="1100" i="1" dirty="0" err="1">
                  <a:solidFill>
                    <a:schemeClr val="folHlink"/>
                  </a:solidFill>
                  <a:latin typeface="Times New Roman" pitchFamily="18" charset="0"/>
                </a:rPr>
                <a:t>Dimmelmeier</a:t>
              </a:r>
              <a:r>
                <a:rPr lang="en-US" sz="1100" i="1" dirty="0">
                  <a:solidFill>
                    <a:schemeClr val="folHlink"/>
                  </a:solidFill>
                  <a:latin typeface="Times New Roman" pitchFamily="18" charset="0"/>
                </a:rPr>
                <a:t> et al. A&amp;A 393 (02</a:t>
              </a:r>
              <a:r>
                <a:rPr lang="en-US" sz="1100" i="1" dirty="0">
                  <a:latin typeface="Times New Roman" pitchFamily="18" charset="0"/>
                </a:rPr>
                <a:t>)</a:t>
              </a:r>
              <a:endParaRPr lang="fr-FR" sz="1100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err="1"/>
              <a:t>Sorgenti</a:t>
            </a:r>
            <a:r>
              <a:rPr lang="en-US" sz="2800" dirty="0"/>
              <a:t> non </a:t>
            </a:r>
            <a:r>
              <a:rPr lang="en-US" sz="2800" dirty="0" err="1" smtClean="0"/>
              <a:t>stocastiche</a:t>
            </a:r>
            <a:r>
              <a:rPr lang="en-US" sz="2800" dirty="0" smtClean="0"/>
              <a:t>: Upper LIMITS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72000" y="3571876"/>
            <a:ext cx="4500594" cy="3214710"/>
            <a:chOff x="2071670" y="3429000"/>
            <a:chExt cx="4071966" cy="292895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3429000"/>
              <a:ext cx="4043391" cy="2888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5429256" y="5857892"/>
              <a:ext cx="71438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/>
          <a:srcRect t="4639" b="4639"/>
          <a:stretch>
            <a:fillRect/>
          </a:stretch>
        </p:blipFill>
        <p:spPr>
          <a:xfrm>
            <a:off x="428596" y="714356"/>
            <a:ext cx="3635382" cy="272653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rcRect t="4070" b="4070"/>
          <a:stretch>
            <a:fillRect/>
          </a:stretch>
        </p:blipFill>
        <p:spPr>
          <a:xfrm>
            <a:off x="4572000" y="714356"/>
            <a:ext cx="3714776" cy="2786082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4357685" cy="279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857488" y="10001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NS/NS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BH/BH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8926" y="37861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PERIODIC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2330" y="364331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BURST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r>
              <a:rPr lang="en-US" sz="2800"/>
              <a:t>Background stocastico: rivelazione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42844" y="642918"/>
            <a:ext cx="5867400" cy="942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</a:t>
            </a:r>
            <a:r>
              <a:rPr lang="en-US" sz="1400" b="1" dirty="0" err="1"/>
              <a:t>Sovrapposizione</a:t>
            </a:r>
            <a:r>
              <a:rPr lang="en-US" sz="1400" b="1" dirty="0"/>
              <a:t> </a:t>
            </a:r>
            <a:r>
              <a:rPr lang="en-US" sz="1400" b="1" dirty="0" err="1"/>
              <a:t>incoerente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molte</a:t>
            </a:r>
            <a:r>
              <a:rPr lang="en-US" sz="1400" b="1" dirty="0"/>
              <a:t> </a:t>
            </a:r>
            <a:r>
              <a:rPr lang="en-US" sz="1400" b="1" dirty="0" err="1"/>
              <a:t>sorgenti</a:t>
            </a:r>
            <a:r>
              <a:rPr lang="en-US" sz="1400" b="1" dirty="0"/>
              <a:t> non </a:t>
            </a:r>
            <a:r>
              <a:rPr lang="en-US" sz="1400" b="1" dirty="0" err="1"/>
              <a:t>risolvibili</a:t>
            </a:r>
            <a:endParaRPr lang="en-US" sz="1400" b="1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background </a:t>
            </a:r>
            <a:r>
              <a:rPr lang="en-US" sz="1400" b="1" dirty="0" err="1"/>
              <a:t>cosmologico</a:t>
            </a:r>
            <a:endParaRPr lang="en-US" sz="1400" b="1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/>
              <a:t> background </a:t>
            </a:r>
            <a:r>
              <a:rPr lang="en-US" sz="1400" b="1" dirty="0" err="1"/>
              <a:t>astrofisico</a:t>
            </a:r>
            <a:endParaRPr lang="en-US" sz="1400" b="1" dirty="0"/>
          </a:p>
        </p:txBody>
      </p:sp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572140"/>
            <a:ext cx="4286280" cy="7855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3240" y="1142984"/>
            <a:ext cx="5637953" cy="8815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142844" y="2143116"/>
            <a:ext cx="321471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 err="1"/>
              <a:t>Rivelazione</a:t>
            </a:r>
            <a:r>
              <a:rPr lang="en-US" sz="1400" b="1" dirty="0"/>
              <a:t>: </a:t>
            </a:r>
            <a:r>
              <a:rPr lang="en-US" sz="1400" b="1" dirty="0" err="1"/>
              <a:t>discriminare</a:t>
            </a:r>
            <a:r>
              <a:rPr lang="en-US" sz="1400" b="1" dirty="0"/>
              <a:t> </a:t>
            </a:r>
            <a:r>
              <a:rPr lang="en-US" sz="1400" b="1" dirty="0" err="1"/>
              <a:t>tra</a:t>
            </a:r>
            <a:r>
              <a:rPr lang="en-US" sz="1400" b="1" dirty="0"/>
              <a:t> due </a:t>
            </a:r>
            <a:r>
              <a:rPr lang="en-US" sz="1400" b="1" dirty="0" err="1"/>
              <a:t>distribuzioni</a:t>
            </a:r>
            <a:r>
              <a:rPr lang="en-US" sz="1400" b="1" dirty="0"/>
              <a:t> </a:t>
            </a:r>
            <a:r>
              <a:rPr lang="en-US" sz="1400" b="1" dirty="0" err="1"/>
              <a:t>Gaussiane</a:t>
            </a:r>
            <a:r>
              <a:rPr lang="en-US" sz="1400" b="1" dirty="0"/>
              <a:t> multivariate con diverse </a:t>
            </a:r>
            <a:r>
              <a:rPr lang="en-US" sz="1400" b="1" dirty="0" err="1"/>
              <a:t>matrici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covarianza</a:t>
            </a:r>
            <a:r>
              <a:rPr lang="en-US" sz="1400" b="1" dirty="0"/>
              <a:t>:</a:t>
            </a: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3000372"/>
            <a:ext cx="2180928" cy="55691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3857628"/>
            <a:ext cx="3376639" cy="541561"/>
          </a:xfrm>
          <a:prstGeom prst="rect">
            <a:avLst/>
          </a:prstGeom>
          <a:noFill/>
          <a:ln/>
          <a:effectLst/>
        </p:spPr>
      </p:pic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214282" y="4929198"/>
            <a:ext cx="4429156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Soluzione: correlatore ottimale Y</a:t>
            </a:r>
            <a:r>
              <a:rPr lang="en-US" sz="1400" b="1" baseline="-25000"/>
              <a:t>12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0636" y="2357430"/>
            <a:ext cx="2873364" cy="23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2214554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2214554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4633906" y="3052754"/>
            <a:ext cx="838200" cy="762000"/>
            <a:chOff x="1344" y="3072"/>
            <a:chExt cx="528" cy="480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1344" y="3072"/>
              <a:ext cx="144" cy="14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1440" y="3120"/>
              <a:ext cx="144" cy="144"/>
            </a:xfrm>
            <a:prstGeom prst="star5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1728" y="3408"/>
              <a:ext cx="144" cy="144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4876" y="5572140"/>
            <a:ext cx="4286280" cy="878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631238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Background </a:t>
            </a:r>
            <a:r>
              <a:rPr lang="en-US" sz="3600" dirty="0" err="1" smtClean="0"/>
              <a:t>stocastico</a:t>
            </a:r>
            <a:r>
              <a:rPr lang="en-US" sz="3600" dirty="0" smtClean="0"/>
              <a:t> </a:t>
            </a:r>
            <a:r>
              <a:rPr lang="en-US" sz="3600" dirty="0" err="1"/>
              <a:t>cosmologico</a:t>
            </a:r>
            <a:endParaRPr lang="en-US" sz="36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7000" y="1385888"/>
            <a:ext cx="6300788" cy="5472112"/>
            <a:chOff x="1791" y="873"/>
            <a:chExt cx="3969" cy="344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91" y="873"/>
              <a:ext cx="3969" cy="3447"/>
              <a:chOff x="1794" y="867"/>
              <a:chExt cx="3969" cy="344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94" y="867"/>
                <a:ext cx="3969" cy="3447"/>
                <a:chOff x="1794" y="867"/>
                <a:chExt cx="3969" cy="3447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794" y="867"/>
                  <a:ext cx="3969" cy="3447"/>
                  <a:chOff x="1791" y="544"/>
                  <a:chExt cx="3969" cy="3447"/>
                </a:xfrm>
              </p:grpSpPr>
              <p:pic>
                <p:nvPicPr>
                  <p:cNvPr id="116745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791" y="544"/>
                    <a:ext cx="3969" cy="3447"/>
                  </a:xfrm>
                  <a:prstGeom prst="rect">
                    <a:avLst/>
                  </a:prstGeom>
                  <a:solidFill>
                    <a:schemeClr val="accent1">
                      <a:alpha val="34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67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494" y="680"/>
                    <a:ext cx="3130" cy="294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545" y="709"/>
                    <a:ext cx="943" cy="348"/>
                    <a:chOff x="2754" y="828"/>
                    <a:chExt cx="943" cy="348"/>
                  </a:xfrm>
                </p:grpSpPr>
                <p:sp>
                  <p:nvSpPr>
                    <p:cNvPr id="11675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754" y="828"/>
                      <a:ext cx="138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6" y="348"/>
                        </a:cxn>
                        <a:cxn ang="0">
                          <a:pos x="138" y="96"/>
                        </a:cxn>
                      </a:cxnLst>
                      <a:rect l="0" t="0" r="r" b="b"/>
                      <a:pathLst>
                        <a:path w="138" h="348">
                          <a:moveTo>
                            <a:pt x="0" y="0"/>
                          </a:moveTo>
                          <a:lnTo>
                            <a:pt x="66" y="348"/>
                          </a:lnTo>
                          <a:lnTo>
                            <a:pt x="138" y="96"/>
                          </a:lnTo>
                        </a:path>
                      </a:pathLst>
                    </a:custGeom>
                    <a:solidFill>
                      <a:srgbClr val="00FF00">
                        <a:alpha val="48000"/>
                      </a:srgbClr>
                    </a:solidFill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75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23" y="927"/>
                      <a:ext cx="674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1200" b="1"/>
                        <a:t>1 Virgo-like</a:t>
                      </a:r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551" y="1327"/>
                    <a:ext cx="886" cy="336"/>
                    <a:chOff x="2760" y="1446"/>
                    <a:chExt cx="886" cy="336"/>
                  </a:xfrm>
                </p:grpSpPr>
                <p:sp>
                  <p:nvSpPr>
                    <p:cNvPr id="11675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760" y="1446"/>
                      <a:ext cx="13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4" y="336"/>
                        </a:cxn>
                        <a:cxn ang="0">
                          <a:pos x="132" y="78"/>
                        </a:cxn>
                      </a:cxnLst>
                      <a:rect l="0" t="0" r="r" b="b"/>
                      <a:pathLst>
                        <a:path w="132" h="336">
                          <a:moveTo>
                            <a:pt x="0" y="0"/>
                          </a:moveTo>
                          <a:lnTo>
                            <a:pt x="54" y="336"/>
                          </a:lnTo>
                          <a:lnTo>
                            <a:pt x="132" y="78"/>
                          </a:lnTo>
                        </a:path>
                      </a:pathLst>
                    </a:custGeom>
                    <a:solidFill>
                      <a:srgbClr val="00FF00">
                        <a:alpha val="50999"/>
                      </a:srgbClr>
                    </a:solidFill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754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2" y="1533"/>
                      <a:ext cx="674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200" b="1"/>
                        <a:t>2 Virgo-like</a:t>
                      </a:r>
                    </a:p>
                  </p:txBody>
                </p:sp>
              </p:grpSp>
              <p:grpSp>
                <p:nvGrpSpPr>
                  <p:cNvPr id="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683" y="673"/>
                    <a:ext cx="846" cy="630"/>
                    <a:chOff x="2892" y="792"/>
                    <a:chExt cx="846" cy="630"/>
                  </a:xfrm>
                </p:grpSpPr>
                <p:sp>
                  <p:nvSpPr>
                    <p:cNvPr id="116756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92" y="792"/>
                      <a:ext cx="0" cy="6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75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9" y="1196"/>
                      <a:ext cx="62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200" b="1"/>
                        <a:t>Virgo+bar</a:t>
                      </a:r>
                    </a:p>
                  </p:txBody>
                </p:sp>
              </p:grpSp>
              <p:grpSp>
                <p:nvGrpSpPr>
                  <p:cNvPr id="1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03" y="1645"/>
                    <a:ext cx="924" cy="948"/>
                    <a:chOff x="2712" y="1764"/>
                    <a:chExt cx="924" cy="948"/>
                  </a:xfrm>
                </p:grpSpPr>
                <p:sp>
                  <p:nvSpPr>
                    <p:cNvPr id="11675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712" y="1764"/>
                      <a:ext cx="198" cy="9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66" y="948"/>
                        </a:cxn>
                        <a:cxn ang="0">
                          <a:pos x="198" y="0"/>
                        </a:cxn>
                      </a:cxnLst>
                      <a:rect l="0" t="0" r="r" b="b"/>
                      <a:pathLst>
                        <a:path w="198" h="948">
                          <a:moveTo>
                            <a:pt x="0" y="6"/>
                          </a:moveTo>
                          <a:lnTo>
                            <a:pt x="66" y="948"/>
                          </a:lnTo>
                          <a:lnTo>
                            <a:pt x="198" y="0"/>
                          </a:lnTo>
                        </a:path>
                      </a:pathLst>
                    </a:custGeom>
                    <a:solidFill>
                      <a:srgbClr val="00FF00">
                        <a:alpha val="58000"/>
                      </a:srgbClr>
                    </a:solidFill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760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63" y="2091"/>
                      <a:ext cx="673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 Advanced</a:t>
                      </a:r>
                    </a:p>
                  </p:txBody>
                </p:sp>
              </p:grpSp>
              <p:grpSp>
                <p:nvGrpSpPr>
                  <p:cNvPr id="1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38" y="1399"/>
                    <a:ext cx="667" cy="1416"/>
                    <a:chOff x="1847" y="1518"/>
                    <a:chExt cx="667" cy="1416"/>
                  </a:xfrm>
                </p:grpSpPr>
                <p:sp>
                  <p:nvSpPr>
                    <p:cNvPr id="116762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142" y="1518"/>
                      <a:ext cx="372" cy="14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36"/>
                        </a:cxn>
                        <a:cxn ang="0">
                          <a:pos x="132" y="1416"/>
                        </a:cxn>
                        <a:cxn ang="0">
                          <a:pos x="264" y="966"/>
                        </a:cxn>
                        <a:cxn ang="0">
                          <a:pos x="372" y="0"/>
                        </a:cxn>
                      </a:cxnLst>
                      <a:rect l="0" t="0" r="r" b="b"/>
                      <a:pathLst>
                        <a:path w="372" h="1416">
                          <a:moveTo>
                            <a:pt x="0" y="1236"/>
                          </a:moveTo>
                          <a:lnTo>
                            <a:pt x="132" y="1416"/>
                          </a:lnTo>
                          <a:lnTo>
                            <a:pt x="264" y="966"/>
                          </a:lnTo>
                          <a:lnTo>
                            <a:pt x="372" y="0"/>
                          </a:lnTo>
                        </a:path>
                      </a:pathLst>
                    </a:custGeom>
                    <a:solidFill>
                      <a:srgbClr val="00FF00">
                        <a:alpha val="49001"/>
                      </a:srgbClr>
                    </a:solidFill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676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47" y="2063"/>
                      <a:ext cx="344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LISA</a:t>
                      </a:r>
                    </a:p>
                  </p:txBody>
                </p:sp>
              </p:grpSp>
            </p:grpSp>
            <p:sp>
              <p:nvSpPr>
                <p:cNvPr id="116764" name="Freeform 28"/>
                <p:cNvSpPr>
                  <a:spLocks/>
                </p:cNvSpPr>
                <p:nvPr/>
              </p:nvSpPr>
              <p:spPr bwMode="auto">
                <a:xfrm>
                  <a:off x="2544" y="984"/>
                  <a:ext cx="147" cy="24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57"/>
                    </a:cxn>
                    <a:cxn ang="0">
                      <a:pos x="147" y="2478"/>
                    </a:cxn>
                    <a:cxn ang="0">
                      <a:pos x="147" y="10"/>
                    </a:cxn>
                  </a:cxnLst>
                  <a:rect l="0" t="0" r="r" b="b"/>
                  <a:pathLst>
                    <a:path w="147" h="2478">
                      <a:moveTo>
                        <a:pt x="0" y="0"/>
                      </a:moveTo>
                      <a:lnTo>
                        <a:pt x="0" y="1957"/>
                      </a:lnTo>
                      <a:lnTo>
                        <a:pt x="147" y="2478"/>
                      </a:lnTo>
                      <a:lnTo>
                        <a:pt x="147" y="10"/>
                      </a:lnTo>
                    </a:path>
                  </a:pathLst>
                </a:custGeom>
                <a:solidFill>
                  <a:srgbClr val="00B050">
                    <a:alpha val="52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6765" name="Freeform 29"/>
                <p:cNvSpPr>
                  <a:spLocks/>
                </p:cNvSpPr>
                <p:nvPr/>
              </p:nvSpPr>
              <p:spPr bwMode="auto">
                <a:xfrm>
                  <a:off x="3486" y="981"/>
                  <a:ext cx="439" cy="15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36"/>
                    </a:cxn>
                    <a:cxn ang="0">
                      <a:pos x="439" y="0"/>
                    </a:cxn>
                  </a:cxnLst>
                  <a:rect l="0" t="0" r="r" b="b"/>
                  <a:pathLst>
                    <a:path w="439" h="1536">
                      <a:moveTo>
                        <a:pt x="0" y="0"/>
                      </a:moveTo>
                      <a:lnTo>
                        <a:pt x="0" y="1536"/>
                      </a:lnTo>
                      <a:lnTo>
                        <a:pt x="439" y="0"/>
                      </a:lnTo>
                    </a:path>
                  </a:pathLst>
                </a:custGeom>
                <a:solidFill>
                  <a:srgbClr val="00B0F0">
                    <a:alpha val="63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6766" name="Rectangle 30"/>
                <p:cNvSpPr>
                  <a:spLocks noChangeArrowheads="1"/>
                </p:cNvSpPr>
                <p:nvPr/>
              </p:nvSpPr>
              <p:spPr bwMode="auto">
                <a:xfrm>
                  <a:off x="3203" y="991"/>
                  <a:ext cx="274" cy="640"/>
                </a:xfrm>
                <a:prstGeom prst="rect">
                  <a:avLst/>
                </a:prstGeom>
                <a:solidFill>
                  <a:srgbClr val="0000FF">
                    <a:alpha val="53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467" y="995"/>
                <a:ext cx="3176" cy="1125"/>
                <a:chOff x="2468" y="584"/>
                <a:chExt cx="3176" cy="1125"/>
              </a:xfrm>
            </p:grpSpPr>
            <p:sp>
              <p:nvSpPr>
                <p:cNvPr id="116768" name="Rectangle 32"/>
                <p:cNvSpPr>
                  <a:spLocks noChangeArrowheads="1"/>
                </p:cNvSpPr>
                <p:nvPr/>
              </p:nvSpPr>
              <p:spPr bwMode="auto">
                <a:xfrm>
                  <a:off x="2468" y="584"/>
                  <a:ext cx="3173" cy="1125"/>
                </a:xfrm>
                <a:prstGeom prst="rect">
                  <a:avLst/>
                </a:prstGeom>
                <a:solidFill>
                  <a:srgbClr val="FFCC99">
                    <a:alpha val="2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6769" name="Rectangle 33"/>
                <p:cNvSpPr>
                  <a:spLocks noChangeArrowheads="1"/>
                </p:cNvSpPr>
                <p:nvPr/>
              </p:nvSpPr>
              <p:spPr bwMode="auto">
                <a:xfrm>
                  <a:off x="2471" y="588"/>
                  <a:ext cx="3173" cy="969"/>
                </a:xfrm>
                <a:prstGeom prst="rect">
                  <a:avLst/>
                </a:prstGeom>
                <a:solidFill>
                  <a:srgbClr val="FF9900">
                    <a:alpha val="2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116770" name="Freeform 34"/>
            <p:cNvSpPr>
              <a:spLocks/>
            </p:cNvSpPr>
            <p:nvPr/>
          </p:nvSpPr>
          <p:spPr bwMode="auto">
            <a:xfrm>
              <a:off x="2505" y="2880"/>
              <a:ext cx="2816" cy="1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603"/>
                </a:cxn>
                <a:cxn ang="0">
                  <a:pos x="2816" y="594"/>
                </a:cxn>
                <a:cxn ang="0">
                  <a:pos x="2816" y="1088"/>
                </a:cxn>
              </a:cxnLst>
              <a:rect l="0" t="0" r="r" b="b"/>
              <a:pathLst>
                <a:path w="2816" h="1088">
                  <a:moveTo>
                    <a:pt x="0" y="0"/>
                  </a:moveTo>
                  <a:lnTo>
                    <a:pt x="174" y="603"/>
                  </a:lnTo>
                  <a:lnTo>
                    <a:pt x="2816" y="594"/>
                  </a:lnTo>
                  <a:lnTo>
                    <a:pt x="2816" y="1088"/>
                  </a:lnTo>
                </a:path>
              </a:pathLst>
            </a:custGeom>
            <a:noFill/>
            <a:ln w="444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771" name="Freeform 35"/>
          <p:cNvSpPr>
            <a:spLocks/>
          </p:cNvSpPr>
          <p:nvPr/>
        </p:nvSpPr>
        <p:spPr bwMode="auto">
          <a:xfrm>
            <a:off x="5564188" y="3309938"/>
            <a:ext cx="3251200" cy="2974975"/>
          </a:xfrm>
          <a:custGeom>
            <a:avLst/>
            <a:gdLst/>
            <a:ahLst/>
            <a:cxnLst>
              <a:cxn ang="0">
                <a:pos x="0" y="1865"/>
              </a:cxn>
              <a:cxn ang="0">
                <a:pos x="320" y="201"/>
              </a:cxn>
              <a:cxn ang="0">
                <a:pos x="2011" y="0"/>
              </a:cxn>
              <a:cxn ang="0">
                <a:pos x="2048" y="1874"/>
              </a:cxn>
            </a:cxnLst>
            <a:rect l="0" t="0" r="r" b="b"/>
            <a:pathLst>
              <a:path w="2048" h="1874">
                <a:moveTo>
                  <a:pt x="0" y="1865"/>
                </a:moveTo>
                <a:lnTo>
                  <a:pt x="320" y="201"/>
                </a:lnTo>
                <a:lnTo>
                  <a:pt x="2011" y="0"/>
                </a:lnTo>
                <a:lnTo>
                  <a:pt x="2048" y="1874"/>
                </a:lnTo>
              </a:path>
            </a:pathLst>
          </a:custGeom>
          <a:noFill/>
          <a:ln w="5397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2" name="Freeform 36"/>
          <p:cNvSpPr>
            <a:spLocks/>
          </p:cNvSpPr>
          <p:nvPr/>
        </p:nvSpPr>
        <p:spPr bwMode="auto">
          <a:xfrm>
            <a:off x="4708525" y="3454400"/>
            <a:ext cx="3932238" cy="2801938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18" y="0"/>
              </a:cxn>
              <a:cxn ang="0">
                <a:pos x="237" y="73"/>
              </a:cxn>
              <a:cxn ang="0">
                <a:pos x="320" y="229"/>
              </a:cxn>
              <a:cxn ang="0">
                <a:pos x="484" y="348"/>
              </a:cxn>
              <a:cxn ang="0">
                <a:pos x="960" y="357"/>
              </a:cxn>
              <a:cxn ang="0">
                <a:pos x="1170" y="393"/>
              </a:cxn>
              <a:cxn ang="0">
                <a:pos x="2450" y="393"/>
              </a:cxn>
              <a:cxn ang="0">
                <a:pos x="2477" y="1765"/>
              </a:cxn>
            </a:cxnLst>
            <a:rect l="0" t="0" r="r" b="b"/>
            <a:pathLst>
              <a:path w="2477" h="1765">
                <a:moveTo>
                  <a:pt x="0" y="82"/>
                </a:moveTo>
                <a:lnTo>
                  <a:pt x="118" y="0"/>
                </a:lnTo>
                <a:lnTo>
                  <a:pt x="237" y="73"/>
                </a:lnTo>
                <a:lnTo>
                  <a:pt x="320" y="229"/>
                </a:lnTo>
                <a:lnTo>
                  <a:pt x="484" y="348"/>
                </a:lnTo>
                <a:lnTo>
                  <a:pt x="960" y="357"/>
                </a:lnTo>
                <a:lnTo>
                  <a:pt x="1170" y="393"/>
                </a:lnTo>
                <a:lnTo>
                  <a:pt x="2450" y="393"/>
                </a:lnTo>
                <a:lnTo>
                  <a:pt x="2477" y="1765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3" name="Freeform 37"/>
          <p:cNvSpPr>
            <a:spLocks/>
          </p:cNvSpPr>
          <p:nvPr/>
        </p:nvSpPr>
        <p:spPr bwMode="auto">
          <a:xfrm>
            <a:off x="6303963" y="4760913"/>
            <a:ext cx="233362" cy="1524000"/>
          </a:xfrm>
          <a:custGeom>
            <a:avLst/>
            <a:gdLst/>
            <a:ahLst/>
            <a:cxnLst>
              <a:cxn ang="0">
                <a:pos x="0" y="951"/>
              </a:cxn>
              <a:cxn ang="0">
                <a:pos x="37" y="82"/>
              </a:cxn>
              <a:cxn ang="0">
                <a:pos x="92" y="0"/>
              </a:cxn>
              <a:cxn ang="0">
                <a:pos x="119" y="101"/>
              </a:cxn>
              <a:cxn ang="0">
                <a:pos x="147" y="960"/>
              </a:cxn>
            </a:cxnLst>
            <a:rect l="0" t="0" r="r" b="b"/>
            <a:pathLst>
              <a:path w="147" h="960">
                <a:moveTo>
                  <a:pt x="0" y="951"/>
                </a:moveTo>
                <a:lnTo>
                  <a:pt x="37" y="82"/>
                </a:lnTo>
                <a:lnTo>
                  <a:pt x="92" y="0"/>
                </a:lnTo>
                <a:lnTo>
                  <a:pt x="119" y="101"/>
                </a:lnTo>
                <a:lnTo>
                  <a:pt x="147" y="960"/>
                </a:lnTo>
              </a:path>
            </a:pathLst>
          </a:custGeom>
          <a:noFill/>
          <a:ln w="508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0" y="1371600"/>
            <a:ext cx="2743200" cy="1900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Upper Bounds: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Cobe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Bariogenesi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Pulsars: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millisecondi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binarie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0" y="4191000"/>
            <a:ext cx="2743200" cy="158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Sorgenti: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Inflazione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Stringhe cosmiche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Transizioni di fase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/>
              <a:t> Cosmologia di stringa</a:t>
            </a:r>
          </a:p>
        </p:txBody>
      </p:sp>
      <p:sp>
        <p:nvSpPr>
          <p:cNvPr id="116776" name="Line 40"/>
          <p:cNvSpPr>
            <a:spLocks noChangeShapeType="1"/>
          </p:cNvSpPr>
          <p:nvPr/>
        </p:nvSpPr>
        <p:spPr bwMode="auto">
          <a:xfrm>
            <a:off x="838200" y="18288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7" name="Line 41"/>
          <p:cNvSpPr>
            <a:spLocks noChangeShapeType="1"/>
          </p:cNvSpPr>
          <p:nvPr/>
        </p:nvSpPr>
        <p:spPr bwMode="auto">
          <a:xfrm>
            <a:off x="1295400" y="2209800"/>
            <a:ext cx="327660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8" name="Line 42"/>
          <p:cNvSpPr>
            <a:spLocks noChangeShapeType="1"/>
          </p:cNvSpPr>
          <p:nvPr/>
        </p:nvSpPr>
        <p:spPr bwMode="auto">
          <a:xfrm>
            <a:off x="1828800" y="2819400"/>
            <a:ext cx="37338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79" name="Line 43"/>
          <p:cNvSpPr>
            <a:spLocks noChangeShapeType="1"/>
          </p:cNvSpPr>
          <p:nvPr/>
        </p:nvSpPr>
        <p:spPr bwMode="auto">
          <a:xfrm flipV="1">
            <a:off x="1371600" y="2286000"/>
            <a:ext cx="350520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80" name="Line 44"/>
          <p:cNvSpPr>
            <a:spLocks noChangeShapeType="1"/>
          </p:cNvSpPr>
          <p:nvPr/>
        </p:nvSpPr>
        <p:spPr bwMode="auto">
          <a:xfrm>
            <a:off x="1143000" y="4648200"/>
            <a:ext cx="358140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81" name="Line 45"/>
          <p:cNvSpPr>
            <a:spLocks noChangeShapeType="1"/>
          </p:cNvSpPr>
          <p:nvPr/>
        </p:nvSpPr>
        <p:spPr bwMode="auto">
          <a:xfrm flipV="1">
            <a:off x="1905000" y="3810000"/>
            <a:ext cx="32004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82" name="Line 46"/>
          <p:cNvSpPr>
            <a:spLocks noChangeShapeType="1"/>
          </p:cNvSpPr>
          <p:nvPr/>
        </p:nvSpPr>
        <p:spPr bwMode="auto">
          <a:xfrm>
            <a:off x="1905000" y="5334000"/>
            <a:ext cx="4343400" cy="60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783" name="Line 47"/>
          <p:cNvSpPr>
            <a:spLocks noChangeShapeType="1"/>
          </p:cNvSpPr>
          <p:nvPr/>
        </p:nvSpPr>
        <p:spPr bwMode="auto">
          <a:xfrm flipV="1">
            <a:off x="2209800" y="4648200"/>
            <a:ext cx="358140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 l="1869" r="1869"/>
          <a:stretch>
            <a:fillRect/>
          </a:stretch>
        </p:blipFill>
        <p:spPr>
          <a:xfrm>
            <a:off x="0" y="1357298"/>
            <a:ext cx="328611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6" grpId="0" animBg="1"/>
      <p:bldP spid="116777" grpId="0" animBg="1"/>
      <p:bldP spid="116778" grpId="0" animBg="1"/>
      <p:bldP spid="116779" grpId="0" animBg="1"/>
      <p:bldP spid="116780" grpId="0" animBg="1"/>
      <p:bldP spid="116781" grpId="0" animBg="1"/>
      <p:bldP spid="116782" grpId="0" animBg="1"/>
      <p:bldP spid="1167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Prospettive future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Picture 4" descr="LIGO univer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image241.em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857232"/>
            <a:ext cx="3929090" cy="2919336"/>
          </a:xfrm>
          <a:prstGeom prst="rect">
            <a:avLst/>
          </a:prstGeom>
        </p:spPr>
      </p:pic>
      <p:pic>
        <p:nvPicPr>
          <p:cNvPr id="8" name="Content Placeholder 10" descr="image273.wmz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3739500"/>
            <a:ext cx="5008501" cy="3118500"/>
          </a:xfrm>
          <a:prstGeom prst="rect">
            <a:avLst/>
          </a:prstGeom>
        </p:spPr>
      </p:pic>
      <p:pic>
        <p:nvPicPr>
          <p:cNvPr id="9" name="Picture 8" descr="LISA sen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143380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1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Natura delle onde gravitazionali</a:t>
            </a: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2714620"/>
            <a:ext cx="3156160" cy="357190"/>
          </a:xfrm>
          <a:prstGeom prst="rect">
            <a:avLst/>
          </a:prstGeom>
          <a:noFill/>
          <a:ln/>
          <a:effectLst/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71802" y="571480"/>
            <a:ext cx="557216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Equazione non lineare, difficile da risolvere se non in casi con particolare simmetria</a:t>
            </a:r>
          </a:p>
        </p:txBody>
      </p:sp>
      <p:pic>
        <p:nvPicPr>
          <p:cNvPr id="22" name="Picture 2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4678" y="3214686"/>
            <a:ext cx="1653586" cy="324336"/>
          </a:xfrm>
          <a:prstGeom prst="rect">
            <a:avLst/>
          </a:prstGeom>
          <a:noFill/>
          <a:ln/>
          <a:effectLst/>
        </p:spPr>
      </p:pic>
      <p:pic>
        <p:nvPicPr>
          <p:cNvPr id="140297" name="Picture 9" descr="small_waves_closeup_611006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0364" y="2786058"/>
            <a:ext cx="2540000" cy="1905000"/>
          </a:xfrm>
          <a:prstGeom prst="rect">
            <a:avLst/>
          </a:prstGeom>
          <a:noFill/>
        </p:spPr>
      </p:pic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071802" y="2714620"/>
            <a:ext cx="264320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Equazione linearizzata: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071802" y="3571876"/>
            <a:ext cx="35719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Usuale equazione d’onda per il </a:t>
            </a:r>
            <a:r>
              <a:rPr lang="it-IT" dirty="0" smtClean="0"/>
              <a:t>campo:</a:t>
            </a:r>
            <a:endParaRPr lang="it-IT" baseline="-25000" dirty="0">
              <a:latin typeface="Symbol" pitchFamily="18" charset="2"/>
              <a:sym typeface="Symbol" pitchFamily="18" charset="2"/>
            </a:endParaRPr>
          </a:p>
        </p:txBody>
      </p:sp>
      <p:pic>
        <p:nvPicPr>
          <p:cNvPr id="25" name="Picture 2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628" y="3214686"/>
            <a:ext cx="2572764" cy="376459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86710" y="3214686"/>
            <a:ext cx="1143008" cy="338379"/>
          </a:xfrm>
          <a:prstGeom prst="rect">
            <a:avLst/>
          </a:prstGeom>
          <a:noFill/>
          <a:ln/>
          <a:effectLst/>
        </p:spPr>
      </p:pic>
      <p:pic>
        <p:nvPicPr>
          <p:cNvPr id="140293" name="Picture 5" descr="awesome_wav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0034" y="642918"/>
            <a:ext cx="2483139" cy="1857388"/>
          </a:xfrm>
          <a:prstGeom prst="rect">
            <a:avLst/>
          </a:prstGeom>
          <a:noFill/>
        </p:spPr>
      </p:pic>
      <p:pic>
        <p:nvPicPr>
          <p:cNvPr id="33" name="Picture 3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591" y="714356"/>
            <a:ext cx="2216027" cy="34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371880" y="1573204"/>
            <a:ext cx="54864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>
                <a:latin typeface="Baskerville Old Face" pitchFamily="18" charset="0"/>
              </a:rPr>
              <a:t>Matter tells </a:t>
            </a:r>
            <a:r>
              <a:rPr lang="it-IT" b="1" i="1" dirty="0" smtClean="0">
                <a:latin typeface="Baskerville Old Face" pitchFamily="18" charset="0"/>
              </a:rPr>
              <a:t>space how </a:t>
            </a:r>
            <a:r>
              <a:rPr lang="it-IT" b="1" i="1" dirty="0">
                <a:latin typeface="Baskerville Old Face" pitchFamily="18" charset="0"/>
              </a:rPr>
              <a:t>to curve, </a:t>
            </a:r>
            <a:r>
              <a:rPr lang="it-IT" b="1" i="1" dirty="0" smtClean="0">
                <a:latin typeface="Baskerville Old Face" pitchFamily="18" charset="0"/>
              </a:rPr>
              <a:t>and space </a:t>
            </a:r>
            <a:r>
              <a:rPr lang="it-IT" b="1" i="1" dirty="0">
                <a:latin typeface="Baskerville Old Face" pitchFamily="18" charset="0"/>
              </a:rPr>
              <a:t>tells to matter how to move</a:t>
            </a:r>
            <a:r>
              <a:rPr lang="it-IT" b="1" dirty="0">
                <a:latin typeface="Baskerville Old Face" pitchFamily="18" charset="0"/>
              </a:rPr>
              <a:t> </a:t>
            </a:r>
            <a:r>
              <a:rPr lang="it-IT" b="1" i="1" dirty="0">
                <a:latin typeface="Baskerville Old Face" pitchFamily="18" charset="0"/>
              </a:rPr>
              <a:t>(J. </a:t>
            </a:r>
            <a:r>
              <a:rPr lang="it-IT" b="1" i="1" dirty="0" smtClean="0">
                <a:latin typeface="Baskerville Old Face" pitchFamily="18" charset="0"/>
              </a:rPr>
              <a:t>Wheeler</a:t>
            </a:r>
            <a:r>
              <a:rPr lang="it-IT" b="1" i="1" dirty="0">
                <a:latin typeface="Baskerville Old Face" pitchFamily="18" charset="0"/>
              </a:rPr>
              <a:t>) </a:t>
            </a:r>
          </a:p>
        </p:txBody>
      </p:sp>
      <p:pic>
        <p:nvPicPr>
          <p:cNvPr id="34" name="Picture 3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2857496"/>
            <a:ext cx="2286025" cy="38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539907" y="3500438"/>
            <a:ext cx="1604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latin typeface="+mj-lt"/>
              </a:rPr>
              <a:t>2 </a:t>
            </a:r>
            <a:r>
              <a:rPr lang="en-US" sz="1400" b="1" dirty="0" err="1">
                <a:latin typeface="+mj-lt"/>
              </a:rPr>
              <a:t>gradi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libertà</a:t>
            </a:r>
            <a:endParaRPr lang="en-US" sz="1400" b="1" dirty="0">
              <a:latin typeface="+mj-lt"/>
            </a:endParaRPr>
          </a:p>
        </p:txBody>
      </p:sp>
      <p:pic>
        <p:nvPicPr>
          <p:cNvPr id="39" name="Picture 51" descr="gravitywave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90658" y="3854091"/>
            <a:ext cx="1481936" cy="1432297"/>
          </a:xfrm>
          <a:prstGeom prst="rect">
            <a:avLst/>
          </a:prstGeom>
          <a:noFill/>
        </p:spPr>
      </p:pic>
      <p:pic>
        <p:nvPicPr>
          <p:cNvPr id="40" name="Picture 52" descr="gravwavecross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90658" y="5354289"/>
            <a:ext cx="1481936" cy="1432297"/>
          </a:xfrm>
          <a:prstGeom prst="rect">
            <a:avLst/>
          </a:prstGeom>
          <a:noFill/>
        </p:spPr>
      </p:pic>
      <p:pic>
        <p:nvPicPr>
          <p:cNvPr id="42" name="Picture 4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8361" y="4296461"/>
            <a:ext cx="3999721" cy="489861"/>
          </a:xfrm>
          <a:prstGeom prst="rect">
            <a:avLst/>
          </a:prstGeom>
          <a:noFill/>
          <a:ln/>
          <a:effectLst/>
        </p:spPr>
      </p:pic>
      <p:grpSp>
        <p:nvGrpSpPr>
          <p:cNvPr id="64" name="Group 63"/>
          <p:cNvGrpSpPr/>
          <p:nvPr/>
        </p:nvGrpSpPr>
        <p:grpSpPr>
          <a:xfrm>
            <a:off x="3214678" y="4214818"/>
            <a:ext cx="4214842" cy="1428760"/>
            <a:chOff x="3214678" y="4214818"/>
            <a:chExt cx="4214842" cy="1428760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357554" y="5181913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3214678" y="4214818"/>
              <a:ext cx="785818" cy="7143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786314" y="5186378"/>
              <a:ext cx="377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143636" y="5186378"/>
              <a:ext cx="377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pic>
          <p:nvPicPr>
            <p:cNvPr id="54" name="Picture 53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86456" y="5036008"/>
              <a:ext cx="1071296" cy="250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Picture 54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72066" y="5033828"/>
              <a:ext cx="1080627" cy="2525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Picture 55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1507" y="5000636"/>
              <a:ext cx="948013" cy="3072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7" name="Down Arrow 56"/>
            <p:cNvSpPr/>
            <p:nvPr/>
          </p:nvSpPr>
          <p:spPr>
            <a:xfrm>
              <a:off x="3571868" y="4929198"/>
              <a:ext cx="142876" cy="28575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3857620" y="5357826"/>
              <a:ext cx="928694" cy="1428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5143504" y="5357826"/>
              <a:ext cx="928694" cy="1428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6500826" y="5357826"/>
              <a:ext cx="928694" cy="1428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2" name="Picture 6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4810" y="5786454"/>
            <a:ext cx="2514605" cy="802488"/>
          </a:xfrm>
          <a:prstGeom prst="rect">
            <a:avLst/>
          </a:prstGeom>
          <a:noFill/>
          <a:ln/>
          <a:effectLst/>
        </p:spPr>
      </p:pic>
      <p:pic>
        <p:nvPicPr>
          <p:cNvPr id="63" name="97797main_Millisec Pulsar Garvitywa.mpg">
            <a:hlinkClick r:id="" action="ppaction://media"/>
          </p:cNvPr>
          <p:cNvPicPr>
            <a:picLocks noRot="1" noChangeAspect="1"/>
          </p:cNvPicPr>
          <p:nvPr>
            <a:videoFile r:link="rId9"/>
          </p:nvPr>
        </p:nvPicPr>
        <p:blipFill>
          <a:blip r:embed="rId30"/>
          <a:stretch>
            <a:fillRect/>
          </a:stretch>
        </p:blipFill>
        <p:spPr>
          <a:xfrm>
            <a:off x="428596" y="4786321"/>
            <a:ext cx="2571768" cy="19288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video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198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Nessuna detection fino ad ora</a:t>
            </a:r>
          </a:p>
          <a:p>
            <a:r>
              <a:rPr lang="it-IT" dirty="0" smtClean="0"/>
              <a:t>Alcuni upper limits interessanti sono stati prodotti e saranno migliorati nel prossimo futuro</a:t>
            </a:r>
          </a:p>
          <a:p>
            <a:r>
              <a:rPr lang="it-IT" dirty="0" smtClean="0"/>
              <a:t>Sensibilità in costante miglioramento</a:t>
            </a:r>
          </a:p>
          <a:p>
            <a:pPr lvl="1"/>
            <a:r>
              <a:rPr lang="it-IT" dirty="0" smtClean="0"/>
              <a:t>Numerosi progressi scientifici e tecnologici</a:t>
            </a:r>
          </a:p>
          <a:p>
            <a:pPr lvl="1"/>
            <a:r>
              <a:rPr lang="it-IT" dirty="0" smtClean="0"/>
              <a:t>Upgrade dei detector in </a:t>
            </a:r>
            <a:r>
              <a:rPr lang="it-IT" dirty="0" smtClean="0"/>
              <a:t>corso. Presa dati da luglio.</a:t>
            </a:r>
            <a:endParaRPr lang="it-IT" dirty="0" smtClean="0"/>
          </a:p>
          <a:p>
            <a:pPr lvl="1"/>
            <a:r>
              <a:rPr lang="it-IT" dirty="0" smtClean="0"/>
              <a:t>R/D per detector advanced </a:t>
            </a:r>
          </a:p>
          <a:p>
            <a:pPr lvl="1"/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RIVELAZIONE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7554" y="642918"/>
            <a:ext cx="1619232" cy="2443303"/>
            <a:chOff x="240" y="864"/>
            <a:chExt cx="1008" cy="1373"/>
          </a:xfrm>
        </p:grpSpPr>
        <p:pic>
          <p:nvPicPr>
            <p:cNvPr id="7" name="Picture 22" descr="GW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04"/>
              <a:ext cx="960" cy="1133"/>
            </a:xfrm>
            <a:prstGeom prst="rect">
              <a:avLst/>
            </a:prstGeom>
            <a:noFill/>
          </p:spPr>
        </p:pic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40" y="864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Weber (1966)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500694" y="642918"/>
            <a:ext cx="3357586" cy="2714644"/>
            <a:chOff x="288" y="2640"/>
            <a:chExt cx="1872" cy="1556"/>
          </a:xfrm>
        </p:grpSpPr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288" y="2640"/>
              <a:ext cx="182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Rivelatori interferometrici</a:t>
              </a:r>
            </a:p>
          </p:txBody>
        </p:sp>
        <p:pic>
          <p:nvPicPr>
            <p:cNvPr id="11" name="Picture 26" descr="pa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928"/>
              <a:ext cx="1872" cy="12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image0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642918"/>
            <a:ext cx="3071802" cy="3189947"/>
          </a:xfrm>
          <a:prstGeom prst="rect">
            <a:avLst/>
          </a:prstGeom>
        </p:spPr>
      </p:pic>
      <p:pic>
        <p:nvPicPr>
          <p:cNvPr id="12" name="Picture 11" descr="image001.emz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071654"/>
            <a:ext cx="1435766" cy="1071570"/>
          </a:xfrm>
          <a:prstGeom prst="rect">
            <a:avLst/>
          </a:prstGeom>
        </p:spPr>
      </p:pic>
      <p:pic>
        <p:nvPicPr>
          <p:cNvPr id="16" name="Picture 3" descr="itf_sch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6176" y="3429000"/>
            <a:ext cx="4595960" cy="3286148"/>
          </a:xfrm>
          <a:prstGeom prst="rect">
            <a:avLst/>
          </a:prstGeom>
          <a:noFill/>
        </p:spPr>
      </p:pic>
      <p:pic>
        <p:nvPicPr>
          <p:cNvPr id="17" name="Picture 22" descr="layout animation"/>
          <p:cNvPicPr>
            <a:picLocks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00504"/>
            <a:ext cx="3657600" cy="2651125"/>
          </a:xfrm>
          <a:prstGeom prst="rect">
            <a:avLst/>
          </a:prstGeom>
          <a:noFill/>
        </p:spPr>
      </p:pic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2285984" y="3286124"/>
            <a:ext cx="3128963" cy="2571750"/>
            <a:chOff x="1389" y="3552"/>
            <a:chExt cx="1971" cy="1620"/>
          </a:xfrm>
        </p:grpSpPr>
        <p:pic>
          <p:nvPicPr>
            <p:cNvPr id="19" name="Picture 24" descr="first_fringes"/>
            <p:cNvPicPr>
              <a:picLocks noChangeAspect="1" noChangeArrowheads="1"/>
            </p:cNvPicPr>
            <p:nvPr/>
          </p:nvPicPr>
          <p:blipFill>
            <a:blip r:embed="rId9"/>
            <a:srcRect l="4210" t="12549" r="4210" b="4182"/>
            <a:stretch>
              <a:fillRect/>
            </a:stretch>
          </p:blipFill>
          <p:spPr bwMode="auto">
            <a:xfrm>
              <a:off x="2016" y="3552"/>
              <a:ext cx="1344" cy="624"/>
            </a:xfrm>
            <a:prstGeom prst="rect">
              <a:avLst/>
            </a:prstGeom>
            <a:noFill/>
          </p:spPr>
        </p:pic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1389" y="4092"/>
              <a:ext cx="675" cy="10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29552" cy="4657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PERCHE’ LE ONDE GRAVITAZIONALI?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500034" y="928670"/>
            <a:ext cx="8143932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00"/>
                </a:solidFill>
              </a:rPr>
              <a:t>La cosmologia e l’astronomia si basano attualmente su dati di origine elettromagnetica</a:t>
            </a:r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endParaRPr lang="it-IT" dirty="0" smtClean="0">
              <a:solidFill>
                <a:srgbClr val="FFFF00"/>
              </a:solidFill>
            </a:endParaRPr>
          </a:p>
          <a:p>
            <a:pPr algn="r"/>
            <a:endParaRPr lang="it-IT" dirty="0" smtClean="0">
              <a:solidFill>
                <a:srgbClr val="FFFF00"/>
              </a:solidFill>
            </a:endParaRPr>
          </a:p>
          <a:p>
            <a:pPr algn="r"/>
            <a:endParaRPr lang="it-IT" dirty="0" smtClean="0">
              <a:solidFill>
                <a:srgbClr val="FFFF00"/>
              </a:solidFill>
            </a:endParaRPr>
          </a:p>
          <a:p>
            <a:pPr algn="r"/>
            <a:r>
              <a:rPr lang="it-IT" dirty="0" smtClean="0">
                <a:solidFill>
                  <a:srgbClr val="FFFF00"/>
                </a:solidFill>
              </a:rPr>
              <a:t>Tuttavia piu’ del 90% dell’Universo risulta essere “oscuro” (buchi neri, materia oscura, energia oscura)</a:t>
            </a:r>
          </a:p>
          <a:p>
            <a:pPr algn="r"/>
            <a:endParaRPr lang="it-IT" dirty="0" smtClean="0">
              <a:solidFill>
                <a:srgbClr val="FFFF00"/>
              </a:solidFill>
            </a:endParaRPr>
          </a:p>
          <a:p>
            <a:pPr algn="r"/>
            <a:endParaRPr lang="it-IT" dirty="0" smtClean="0">
              <a:solidFill>
                <a:srgbClr val="FFFF00"/>
              </a:solidFill>
            </a:endParaRPr>
          </a:p>
          <a:p>
            <a:pPr algn="r"/>
            <a:endParaRPr lang="it-IT" dirty="0" smtClean="0">
              <a:solidFill>
                <a:srgbClr val="FFFF00"/>
              </a:solidFill>
            </a:endParaRPr>
          </a:p>
          <a:p>
            <a:pPr algn="r"/>
            <a:r>
              <a:rPr lang="it-IT" dirty="0" smtClean="0">
                <a:solidFill>
                  <a:srgbClr val="FFFF00"/>
                </a:solidFill>
              </a:rPr>
              <a:t>Le onde gravitazionali possono sondare regioni dell’Universo altrimenti inaccessibili.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625" y="4714875"/>
          <a:ext cx="3500438" cy="782638"/>
        </p:xfrm>
        <a:graphic>
          <a:graphicData uri="http://schemas.openxmlformats.org/presentationml/2006/ole">
            <p:oleObj spid="_x0000_s1027" name="Equation" r:id="rId4" imgW="107928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24375" y="4622800"/>
          <a:ext cx="2593975" cy="823913"/>
        </p:xfrm>
        <a:graphic>
          <a:graphicData uri="http://schemas.openxmlformats.org/presentationml/2006/ole">
            <p:oleObj spid="_x0000_s1028" name="Equation" r:id="rId5" imgW="799920" imgH="2538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472518" cy="5371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Uno sguardo alle sensibilità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920" y="671226"/>
            <a:ext cx="4302458" cy="43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4572000" y="1714488"/>
            <a:ext cx="4500594" cy="3857652"/>
            <a:chOff x="5429288" y="571480"/>
            <a:chExt cx="3714744" cy="3000396"/>
          </a:xfrm>
        </p:grpSpPr>
        <p:pic>
          <p:nvPicPr>
            <p:cNvPr id="17" name="Content Placeholder 6" descr="image250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288" y="571480"/>
              <a:ext cx="3714744" cy="29262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500694" y="3000372"/>
              <a:ext cx="3643306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Content Placeholder 12" descr="image223.emz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880" y="1428736"/>
            <a:ext cx="5140120" cy="4286280"/>
          </a:xfrm>
          <a:prstGeom prst="rect">
            <a:avLst/>
          </a:prstGeom>
        </p:spPr>
      </p:pic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357158" y="5214950"/>
            <a:ext cx="3505200" cy="1368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b="1" dirty="0" err="1"/>
              <a:t>Binaria</a:t>
            </a:r>
            <a:r>
              <a:rPr lang="en-US" sz="1400" b="1" dirty="0"/>
              <a:t> </a:t>
            </a:r>
            <a:r>
              <a:rPr lang="en-US" sz="1400" b="1" dirty="0" err="1"/>
              <a:t>coalescente</a:t>
            </a:r>
            <a:r>
              <a:rPr lang="en-US" sz="1400" b="1" dirty="0"/>
              <a:t> </a:t>
            </a:r>
            <a:r>
              <a:rPr lang="en-US" sz="1400" b="1" dirty="0" err="1"/>
              <a:t>nel</a:t>
            </a:r>
            <a:r>
              <a:rPr lang="en-US" sz="1400" b="1" dirty="0"/>
              <a:t> Virgo Cluster:</a:t>
            </a:r>
          </a:p>
          <a:p>
            <a:pPr eaLnBrk="1" hangingPunct="1"/>
            <a:r>
              <a:rPr lang="en-US" sz="1400" b="1" i="1" dirty="0"/>
              <a:t>M</a:t>
            </a:r>
            <a:r>
              <a:rPr lang="it-IT" sz="1400" b="1" i="1" dirty="0"/>
              <a:t> </a:t>
            </a:r>
            <a:r>
              <a:rPr lang="en-US" sz="1400" b="1" dirty="0"/>
              <a:t>~</a:t>
            </a:r>
            <a:r>
              <a:rPr lang="it-IT" sz="1400" b="1" dirty="0"/>
              <a:t> </a:t>
            </a:r>
            <a:r>
              <a:rPr lang="en-US" sz="1400" b="1" dirty="0"/>
              <a:t>1.4 M</a:t>
            </a:r>
            <a:r>
              <a:rPr lang="en-US" sz="1400" b="1" dirty="0">
                <a:sym typeface="CommonBullets" pitchFamily="34" charset="2"/>
              </a:rPr>
              <a:t>, </a:t>
            </a:r>
          </a:p>
          <a:p>
            <a:pPr eaLnBrk="1" hangingPunct="1"/>
            <a:r>
              <a:rPr lang="en-US" sz="1400" b="1" i="1" dirty="0">
                <a:sym typeface="CommonBullets" pitchFamily="34" charset="2"/>
              </a:rPr>
              <a:t>R</a:t>
            </a:r>
            <a:r>
              <a:rPr lang="it-IT" sz="1400" b="1" i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~</a:t>
            </a:r>
            <a:r>
              <a:rPr lang="it-IT" sz="1400" b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20 km, </a:t>
            </a:r>
          </a:p>
          <a:p>
            <a:pPr eaLnBrk="1" hangingPunct="1"/>
            <a:r>
              <a:rPr lang="en-US" sz="1400" b="1" i="1" dirty="0">
                <a:sym typeface="CommonBullets" pitchFamily="34" charset="2"/>
              </a:rPr>
              <a:t>f </a:t>
            </a:r>
            <a:r>
              <a:rPr lang="it-IT" sz="1400" b="1" i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~</a:t>
            </a:r>
            <a:r>
              <a:rPr lang="it-IT" sz="1400" b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400 Hz,  </a:t>
            </a:r>
          </a:p>
          <a:p>
            <a:pPr eaLnBrk="1" hangingPunct="1"/>
            <a:r>
              <a:rPr lang="en-US" sz="1400" b="1" i="1" dirty="0">
                <a:sym typeface="CommonBullets" pitchFamily="34" charset="2"/>
              </a:rPr>
              <a:t>r</a:t>
            </a:r>
            <a:r>
              <a:rPr lang="it-IT" sz="1400" b="1" i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~</a:t>
            </a:r>
            <a:r>
              <a:rPr lang="it-IT" sz="1400" b="1" dirty="0">
                <a:sym typeface="CommonBullets" pitchFamily="34" charset="2"/>
              </a:rPr>
              <a:t> </a:t>
            </a:r>
            <a:r>
              <a:rPr lang="en-US" sz="1400" b="1" dirty="0">
                <a:sym typeface="CommonBullets" pitchFamily="34" charset="2"/>
              </a:rPr>
              <a:t>15 </a:t>
            </a:r>
            <a:r>
              <a:rPr lang="en-US" sz="1400" b="1" dirty="0" err="1">
                <a:sym typeface="CommonBullets" pitchFamily="34" charset="2"/>
              </a:rPr>
              <a:t>Mpc</a:t>
            </a:r>
            <a:endParaRPr lang="en-US" sz="1400" b="1" dirty="0">
              <a:sym typeface="CommonBullets" pitchFamily="34" charset="2"/>
            </a:endParaRPr>
          </a:p>
        </p:txBody>
      </p:sp>
      <p:pic>
        <p:nvPicPr>
          <p:cNvPr id="25" name="Picture 5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715016"/>
            <a:ext cx="2133600" cy="49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Detectors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Picture 4" descr="Global ne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42981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mage1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714884"/>
            <a:ext cx="1825568" cy="1714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928670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 Migliore sensibilità (analisi coerente)</a:t>
            </a:r>
            <a:br>
              <a:rPr lang="it-IT" dirty="0" smtClean="0">
                <a:solidFill>
                  <a:srgbClr val="FFFF00"/>
                </a:solidFill>
              </a:rPr>
            </a:br>
            <a:endParaRPr lang="it-IT" dirty="0" smtClean="0">
              <a:solidFill>
                <a:srgbClr val="FFFF00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 Migliore robustezza (analisi in coincidenza)</a:t>
            </a:r>
            <a:br>
              <a:rPr lang="it-IT" dirty="0" smtClean="0">
                <a:solidFill>
                  <a:srgbClr val="FFFF00"/>
                </a:solidFill>
              </a:rPr>
            </a:br>
            <a:endParaRPr lang="it-IT" dirty="0" smtClean="0">
              <a:solidFill>
                <a:srgbClr val="FFFF00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 Migliore determinazione dei parametri delle sorgenti.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98132" y="3357562"/>
            <a:ext cx="2745900" cy="431118"/>
          </a:xfrm>
          <a:solidFill>
            <a:srgbClr val="FFFF00"/>
          </a:solidFill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LIGO Hanford, WA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Picture Placeholder 5" descr="ligo_hanfor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464" r="13464"/>
          <a:stretch>
            <a:fillRect/>
          </a:stretch>
        </p:blipFill>
        <p:spPr>
          <a:xfrm>
            <a:off x="285720" y="714357"/>
            <a:ext cx="5931966" cy="588889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6" y="3283634"/>
            <a:ext cx="2285984" cy="64543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000" dirty="0" err="1" smtClean="0"/>
              <a:t>Ligo</a:t>
            </a:r>
            <a:r>
              <a:rPr lang="en-US" sz="2000" dirty="0" smtClean="0"/>
              <a:t> </a:t>
            </a:r>
            <a:r>
              <a:rPr lang="en-US" sz="2000" dirty="0" err="1" smtClean="0"/>
              <a:t>Livingstone,LA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Picture Placeholder 5" descr="livingston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900" r="15900"/>
          <a:stretch>
            <a:fillRect/>
          </a:stretch>
        </p:blipFill>
        <p:spPr>
          <a:xfrm>
            <a:off x="357158" y="357166"/>
            <a:ext cx="6143641" cy="614364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89230" y="3929066"/>
            <a:ext cx="2397612" cy="928694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GEO600 (Hannover)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34F0-5BD3-4694-960B-D536C2006E0B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" name="Picture Placeholder 9" descr="Luftbild16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00" r="16300"/>
          <a:stretch>
            <a:fillRect/>
          </a:stretch>
        </p:blipFill>
        <p:spPr>
          <a:xfrm>
            <a:off x="285720" y="663040"/>
            <a:ext cx="5214974" cy="521497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&#10;$g_{\mu\nu}(x) \simeq \eta_{\mu\nu} + h_{\mu\nu}(x)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7"/>
  <p:tag name="PICTUREFILESIZE" val="64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\[&#10; A_{\mu\nu} u^\nu = 0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1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\[&#10; A^{\mu}_{\phantom{\mu}\mu} = 0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7"/>
  <p:tag name="PICTUREFILESIZE" val="25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&#10;\documentclass{article}&#10;\usepackage[usenames]{color}&#10;\pagestyle{empty}&#10;\color[rgb]{1,1,0}&#10;\begin{document}&#10;\[&#10;h \sim 10^{-21}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43"/>
  <p:tag name="PICTUREFILESIZE" val="27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W(\tau,\alpha) = \int&#10;\frac{T^*(\tau,\alpha;\nu) h(\nu)}{S(\nu)} \, d\nu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8"/>
  <p:tag name="PICTUREFILESIZE" val="137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c(f) \simeq h(f) \sqrt{n(f)}&#10;\]&#10;\end{document}&#10;"/>
  <p:tag name="EXTERNALNAME" val="txp_fig"/>
  <p:tag name="BLEND" val="Falso"/>
  <p:tag name="TRANSPARENT" val="Falso"/>
  <p:tag name="KEEPFILES" val="Falso"/>
  <p:tag name="DEBUGPAUSE" val="Falso"/>
  <p:tag name="RESOLUTION" val="2400"/>
  <p:tag name="TIMEOUT" val="(none)"/>
  <p:tag name="BOXWIDTH" val="380"/>
  <p:tag name="BOXHEIGHT" val="318"/>
  <p:tag name="BOXFONT" val="10"/>
  <p:tag name="BOXWRAP" val="Falso"/>
  <p:tag name="WORKAROUNDTRANSPARENCYBUG" val="Falso"/>
  <p:tag name="ALLOWFONTSUBSTITUTION" val="Falso"/>
  <p:tag name="BITMAPFORMAT" val="pngmono"/>
  <p:tag name="ORIGWIDTH" val="185"/>
  <p:tag name="PICTUREFILESIZE" val="278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h = 10^{-27} &#10;\left( \frac{I_3}{10^{38} kg\, m^2} \right)&#10;\left( \frac{10 kpc}{r} \right)&#10;\left( \frac{\nu}{100\,Hz} \right)^2&#10;\left( \frac{\varepsilon}{10^{-6}} \right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6"/>
  <p:tag name="PICTUREFILESIZE" val="221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\Delta\nu = \frac{1}{T_{\mbox{obs}}}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0"/>
  <p:tag name="PICTUREFILESIZE" val="46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dP = {\cal N} e^{-\frac{1}{2} C_{ab}^{-1}(f) s_a^*(f) s_b(f)} \prod_{c,f} ds_c(f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0"/>
  <p:tag name="PICTUREFILESIZE" val="138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C^{(0)} = \left(&#10;\begin{array}{cc}&#10;N_{11} &amp; 0 \\&#10;0 &amp; N_{22}&#10;\end{array}&#10;\right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8"/>
  <p:tag name="PICTUREFILESIZE" val="88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{amsmath}&#10;\usepackage[usenames]{color}&#10;\pagestyle{empty}&#10;\color[rgb]{0,0,1}&#10;\begin{document}&#10;\[&#10;C^{(1)} = \left(&#10;\begin{array}{cc}&#10;N_{11}+S_{gw} &amp; \gamma_{12} S_{gw} \\&#10;\gamma_{12} S_{gw} &amp; N_{22}+S_{gw}&#10;\end{array}&#10;\right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6"/>
  <p:tag name="PICTUREFILESIZE" val="151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&#10;($h_{\mu\nu}(x) \ll 1$)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6"/>
  <p:tag name="PICTUREFILESIZE" val="46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usepackage{amssymb}&#10;\pagestyle{empty}&#10;\color[rgb]{0,0,1}&#10;\begin{document}&#10;&#10;$\overline{h}_{\mu\nu} = h_{\mu\nu}-\frac{1}{2} \eta_{\mu\nu} h^{\alpha}_{\alpha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9"/>
  <p:tag name="PICTUREFILESIZE" val="56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usepackage{amssymb}&#10;\pagestyle{empty}&#10;\color[rgb]{0,0,1}&#10;\begin{document}&#10;&#10;$\partial_\mu \overline{h}^{\mu\nu} = 0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0}&#10;\begin{document}&#10;&#10;$G_{\mu\nu}(g) = 8\pi T_{\mu\nu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0"/>
  <p:tag name="PICTUREFILESIZE" val="5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usepackage{amssymb}&#10;\pagestyle{empty}&#10;\color[rgb]{0,0,0}&#10;\begin{document}&#10;&#10;$\Box^2 \overline{h}_{\mu\nu} = 16\pi T_{\mu\nu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2"/>
  <p:tag name="PICTUREFILESIZE" val="44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\[&#10;\overline{h}_{\mu\nu} = A_{\mu\nu} \exp \left(&#10;i k_\alpha x^\alpha&#10;\right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8"/>
  <p:tag name="PICTUREFILESIZE" val="71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\[&#10; h_{\mu\nu} = \frac{2G}{c^4} &#10;\frac{1}{r} \ddot{Q}_{\mu\nu}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68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article}&#10;\usepackage[usenames]{color}&#10;\pagestyle{empty}&#10;\color[rgb]{0,0,1}&#10;\begin{document}&#10;\[&#10; A_{\mu\nu} k^\nu = 0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17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1771</TotalTime>
  <Words>601</Words>
  <Application>Microsoft Office PowerPoint</Application>
  <PresentationFormat>On-screen Show (4:3)</PresentationFormat>
  <Paragraphs>160</Paragraphs>
  <Slides>20</Slides>
  <Notes>15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Opulent</vt:lpstr>
      <vt:lpstr>Microsoft Equation 3.0</vt:lpstr>
      <vt:lpstr>LA retE DI RIVELATORI INTERFEROMETRICI   DI onde gravitazionali</vt:lpstr>
      <vt:lpstr>Natura delle onde gravitazionali</vt:lpstr>
      <vt:lpstr>RIVELAZIONE</vt:lpstr>
      <vt:lpstr>PERCHE’ LE ONDE GRAVITAZIONALI?</vt:lpstr>
      <vt:lpstr>Uno sguardo alle sensibilità </vt:lpstr>
      <vt:lpstr>Detectors </vt:lpstr>
      <vt:lpstr>Slide 7</vt:lpstr>
      <vt:lpstr>Slide 8</vt:lpstr>
      <vt:lpstr>Slide 9</vt:lpstr>
      <vt:lpstr>Sorgenti</vt:lpstr>
      <vt:lpstr>Coalescenze binarie</vt:lpstr>
      <vt:lpstr>Coalescenze binarie: rivelazione</vt:lpstr>
      <vt:lpstr>Sorgenti periodiche (pulsar)</vt:lpstr>
      <vt:lpstr>Sorgenti periodiche:rivelazione</vt:lpstr>
      <vt:lpstr>Sorgenti impulsive</vt:lpstr>
      <vt:lpstr>Sorgenti non stocastiche: Upper LIMITS</vt:lpstr>
      <vt:lpstr>Background stocastico: rivelazione</vt:lpstr>
      <vt:lpstr>Background stocastico cosmologico</vt:lpstr>
      <vt:lpstr>Prospettive future</vt:lpstr>
      <vt:lpstr>CONCLUSIONI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Esperimenti per la rivelazione delle onde gravitazionali</dc:title>
  <dc:creator> </dc:creator>
  <cp:lastModifiedBy>colacino</cp:lastModifiedBy>
  <cp:revision>74</cp:revision>
  <dcterms:created xsi:type="dcterms:W3CDTF">2008-02-12T23:18:47Z</dcterms:created>
  <dcterms:modified xsi:type="dcterms:W3CDTF">2009-05-04T13:31:42Z</dcterms:modified>
</cp:coreProperties>
</file>