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  <Default Extension="pict" ContentType="image/pi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4" d="100"/>
          <a:sy n="94" d="100"/>
        </p:scale>
        <p:origin x="-4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DA55-BFA3-734E-8667-042C677686CE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97B-8D64-A14F-8123-5B6F562B1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DA55-BFA3-734E-8667-042C677686CE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97B-8D64-A14F-8123-5B6F562B1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DA55-BFA3-734E-8667-042C677686CE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97B-8D64-A14F-8123-5B6F562B1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CF7FF62A-C9E0-0845-AD3F-3618B253F622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  <p:transition spd="slow" advClick="0" advTm="10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DA55-BFA3-734E-8667-042C677686CE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97B-8D64-A14F-8123-5B6F562B1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DA55-BFA3-734E-8667-042C677686CE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97B-8D64-A14F-8123-5B6F562B1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DA55-BFA3-734E-8667-042C677686CE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97B-8D64-A14F-8123-5B6F562B1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DA55-BFA3-734E-8667-042C677686CE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97B-8D64-A14F-8123-5B6F562B1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DA55-BFA3-734E-8667-042C677686CE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97B-8D64-A14F-8123-5B6F562B1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DA55-BFA3-734E-8667-042C677686CE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97B-8D64-A14F-8123-5B6F562B1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DA55-BFA3-734E-8667-042C677686CE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97B-8D64-A14F-8123-5B6F562B1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DA55-BFA3-734E-8667-042C677686CE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97B-8D64-A14F-8123-5B6F562B1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2DA55-BFA3-734E-8667-042C677686CE}" type="datetimeFigureOut">
              <a:rPr lang="en-US" smtClean="0"/>
              <a:pPr/>
              <a:t>5/7/09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3F97B-8D64-A14F-8123-5B6F562B1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.bin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0"/>
            <a:ext cx="6185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Didattica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astronomica</a:t>
            </a:r>
            <a:r>
              <a:rPr lang="en-US" sz="3600" b="1" dirty="0" smtClean="0">
                <a:solidFill>
                  <a:srgbClr val="FFFF00"/>
                </a:solidFill>
              </a:rPr>
              <a:t> a Firenze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2059" y="646331"/>
            <a:ext cx="6261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Planetario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Visite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all’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Osservatorio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Lezioni</a:t>
            </a:r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1179492"/>
            <a:ext cx="2158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Guido Risaliti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INAF - Arcetri</a:t>
            </a:r>
            <a:endParaRPr 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 descr="SferaXarmill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667000"/>
            <a:ext cx="290928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490" y="2667000"/>
            <a:ext cx="2716975" cy="3930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565908"/>
            <a:ext cx="2819400" cy="40317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8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8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008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599"/>
            <a:ext cx="6934200" cy="538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2296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/>
                </a:solidFill>
              </a:rPr>
              <a:t>“</a:t>
            </a:r>
            <a:r>
              <a:rPr lang="en-US" sz="3200" b="1" dirty="0" err="1" smtClean="0">
                <a:solidFill>
                  <a:schemeClr val="accent4"/>
                </a:solidFill>
              </a:rPr>
              <a:t>Pianeta</a:t>
            </a:r>
            <a:r>
              <a:rPr lang="en-US" sz="3200" b="1" dirty="0" smtClean="0">
                <a:solidFill>
                  <a:schemeClr val="accent4"/>
                </a:solidFill>
              </a:rPr>
              <a:t> Galileo”  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non solo)</a:t>
            </a:r>
            <a:r>
              <a:rPr lang="en-US" sz="3200" b="1" dirty="0" smtClean="0">
                <a:solidFill>
                  <a:schemeClr val="accent4"/>
                </a:solidFill>
              </a:rPr>
              <a:t>:</a:t>
            </a:r>
          </a:p>
          <a:p>
            <a:endParaRPr lang="en-US" sz="3200" dirty="0" smtClean="0">
              <a:solidFill>
                <a:srgbClr val="FFE199"/>
              </a:solidFill>
            </a:endParaRPr>
          </a:p>
          <a:p>
            <a:r>
              <a:rPr lang="en-US" sz="3200" dirty="0" err="1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Conferenze</a:t>
            </a:r>
            <a:r>
              <a:rPr lang="en-US" sz="32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per le </a:t>
            </a:r>
            <a:r>
              <a:rPr lang="en-US" sz="3200" dirty="0" err="1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scuole</a:t>
            </a:r>
            <a:r>
              <a:rPr lang="en-US" sz="32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superiori</a:t>
            </a:r>
            <a:r>
              <a:rPr lang="en-US" sz="32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(80 -  &gt;300 </a:t>
            </a:r>
            <a:r>
              <a:rPr lang="en-US" sz="3200" dirty="0" err="1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studenti</a:t>
            </a:r>
            <a:r>
              <a:rPr lang="en-US" sz="32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):</a:t>
            </a:r>
          </a:p>
          <a:p>
            <a:endParaRPr lang="en-US" sz="3200" dirty="0" smtClean="0">
              <a:solidFill>
                <a:srgbClr val="FFE199"/>
              </a:solidFill>
            </a:endParaRP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FFE199"/>
                </a:solidFill>
              </a:rPr>
              <a:t>- </a:t>
            </a:r>
            <a:r>
              <a:rPr lang="en-US" sz="3200" dirty="0" err="1" smtClean="0">
                <a:solidFill>
                  <a:srgbClr val="FFE199"/>
                </a:solidFill>
              </a:rPr>
              <a:t>Relativita</a:t>
            </a:r>
            <a:r>
              <a:rPr lang="en-US" sz="3200" dirty="0" smtClean="0">
                <a:solidFill>
                  <a:srgbClr val="FFE199"/>
                </a:solidFill>
              </a:rPr>
              <a:t>’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FFE199"/>
                </a:solidFill>
              </a:rPr>
              <a:t>- </a:t>
            </a:r>
            <a:r>
              <a:rPr lang="en-US" sz="3200" dirty="0" err="1" smtClean="0">
                <a:solidFill>
                  <a:srgbClr val="FFE199"/>
                </a:solidFill>
              </a:rPr>
              <a:t>Cosmologia</a:t>
            </a:r>
            <a:endParaRPr lang="en-US" sz="3200" dirty="0" smtClean="0">
              <a:solidFill>
                <a:srgbClr val="FFE199"/>
              </a:solidFill>
            </a:endParaRP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FFE199"/>
                </a:solidFill>
              </a:rPr>
              <a:t>- La </a:t>
            </a:r>
            <a:r>
              <a:rPr lang="en-US" sz="3200" dirty="0" err="1" smtClean="0">
                <a:solidFill>
                  <a:srgbClr val="FFE199"/>
                </a:solidFill>
              </a:rPr>
              <a:t>formazione</a:t>
            </a:r>
            <a:r>
              <a:rPr lang="en-US" sz="3200" dirty="0" smtClean="0">
                <a:solidFill>
                  <a:srgbClr val="FFE199"/>
                </a:solidFill>
              </a:rPr>
              <a:t> </a:t>
            </a:r>
            <a:r>
              <a:rPr lang="en-US" sz="3200" dirty="0" err="1" smtClean="0">
                <a:solidFill>
                  <a:srgbClr val="FFE199"/>
                </a:solidFill>
              </a:rPr>
              <a:t>delle</a:t>
            </a:r>
            <a:r>
              <a:rPr lang="en-US" sz="3200" dirty="0" smtClean="0">
                <a:solidFill>
                  <a:srgbClr val="FFE199"/>
                </a:solidFill>
              </a:rPr>
              <a:t> </a:t>
            </a:r>
            <a:r>
              <a:rPr lang="en-US" sz="3200" dirty="0" err="1" smtClean="0">
                <a:solidFill>
                  <a:srgbClr val="FFE199"/>
                </a:solidFill>
              </a:rPr>
              <a:t>stelle</a:t>
            </a:r>
            <a:endParaRPr lang="en-US" sz="3200" dirty="0" smtClean="0">
              <a:solidFill>
                <a:srgbClr val="FFE199"/>
              </a:solidFill>
            </a:endParaRP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FFE199"/>
                </a:solidFill>
              </a:rPr>
              <a:t>- </a:t>
            </a:r>
            <a:r>
              <a:rPr lang="en-US" sz="3200" dirty="0" err="1" smtClean="0">
                <a:solidFill>
                  <a:srgbClr val="FFE199"/>
                </a:solidFill>
              </a:rPr>
              <a:t>L’evoluzione</a:t>
            </a:r>
            <a:r>
              <a:rPr lang="en-US" sz="3200" dirty="0" smtClean="0">
                <a:solidFill>
                  <a:srgbClr val="FFE199"/>
                </a:solidFill>
              </a:rPr>
              <a:t> </a:t>
            </a:r>
            <a:r>
              <a:rPr lang="en-US" sz="3200" dirty="0" err="1" smtClean="0">
                <a:solidFill>
                  <a:srgbClr val="FFE199"/>
                </a:solidFill>
              </a:rPr>
              <a:t>stellare</a:t>
            </a:r>
            <a:endParaRPr lang="en-US" sz="3200" dirty="0" smtClean="0">
              <a:solidFill>
                <a:srgbClr val="FFE199"/>
              </a:solidFill>
            </a:endParaRP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FFE199"/>
                </a:solidFill>
              </a:rPr>
              <a:t>- I </a:t>
            </a:r>
            <a:r>
              <a:rPr lang="en-US" sz="3200" dirty="0" err="1" smtClean="0">
                <a:solidFill>
                  <a:srgbClr val="FFE199"/>
                </a:solidFill>
              </a:rPr>
              <a:t>pianeti</a:t>
            </a:r>
            <a:r>
              <a:rPr lang="en-US" sz="3200" dirty="0" smtClean="0">
                <a:solidFill>
                  <a:srgbClr val="FFE199"/>
                </a:solidFill>
              </a:rPr>
              <a:t>  </a:t>
            </a:r>
            <a:endParaRPr lang="en-US" sz="3200" dirty="0">
              <a:solidFill>
                <a:srgbClr val="FFE19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no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969"/>
            <a:ext cx="9144000" cy="62740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E199"/>
              </a:solidFill>
            </a:endParaRPr>
          </a:p>
        </p:txBody>
      </p:sp>
      <p:pic>
        <p:nvPicPr>
          <p:cNvPr id="3" name="Picture 2" descr="LOGO PLAN_tot_su_sfondo_nero2"/>
          <p:cNvPicPr>
            <a:picLocks noChangeAspect="1" noChangeArrowheads="1"/>
          </p:cNvPicPr>
          <p:nvPr/>
        </p:nvPicPr>
        <p:blipFill>
          <a:blip r:embed="rId2"/>
          <a:srcRect t="20049"/>
          <a:stretch>
            <a:fillRect/>
          </a:stretch>
        </p:blipFill>
        <p:spPr bwMode="auto">
          <a:xfrm>
            <a:off x="4572000" y="2590800"/>
            <a:ext cx="40386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E199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Il</a:t>
            </a:r>
            <a:r>
              <a:rPr kumimoji="0" lang="it-IT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 </a:t>
            </a:r>
            <a:r>
              <a:rPr kumimoji="0" lang="it-IT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Planetario </a:t>
            </a:r>
            <a:r>
              <a:rPr kumimoji="0" lang="it-IT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E199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di Firenze:                       proiettore Zeiss ZKP2 </a:t>
            </a:r>
            <a:r>
              <a:rPr kumimoji="0" lang="it-IT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E199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Skymaster</a:t>
            </a:r>
            <a:r>
              <a:rPr kumimoji="0" lang="it-IT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E199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 in una cupola con 54 posti a sedere</a:t>
            </a:r>
            <a:endParaRPr kumimoji="0" lang="it-IT" sz="3200" b="0" i="1" u="none" strike="noStrike" kern="0" cap="none" spc="0" normalizeH="0" baseline="0" noProof="0" dirty="0">
              <a:ln>
                <a:noFill/>
              </a:ln>
              <a:solidFill>
                <a:srgbClr val="FFE199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2744788"/>
            <a:ext cx="4267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i="1" dirty="0">
                <a:solidFill>
                  <a:srgbClr val="FFE199"/>
                </a:solidFill>
                <a:latin typeface="Kristen ITC" pitchFamily="66" charset="0"/>
              </a:rPr>
              <a:t>(in collaborazione con l’</a:t>
            </a:r>
            <a:r>
              <a:rPr lang="it-IT" sz="3200" i="1" dirty="0">
                <a:solidFill>
                  <a:schemeClr val="folHlink"/>
                </a:solidFill>
                <a:latin typeface="Kristen ITC" pitchFamily="66" charset="0"/>
              </a:rPr>
              <a:t> Istituto e Museo di Storia della Scienza </a:t>
            </a:r>
            <a:r>
              <a:rPr lang="it-IT" sz="3200" i="1" dirty="0">
                <a:solidFill>
                  <a:srgbClr val="FFE199"/>
                </a:solidFill>
                <a:latin typeface="Kristen ITC" pitchFamily="66" charset="0"/>
              </a:rPr>
              <a:t>e la </a:t>
            </a:r>
            <a:r>
              <a:rPr lang="it-IT" sz="3200" i="1" dirty="0">
                <a:solidFill>
                  <a:schemeClr val="folHlink"/>
                </a:solidFill>
                <a:latin typeface="Kristen ITC" pitchFamily="66" charset="0"/>
              </a:rPr>
              <a:t>Fondazione Scienza e Tecnica</a:t>
            </a:r>
            <a:r>
              <a:rPr lang="it-IT" sz="3200" i="1" dirty="0">
                <a:solidFill>
                  <a:srgbClr val="FFE199"/>
                </a:solidFill>
                <a:latin typeface="Kristen ITC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ridoio"/>
          <p:cNvPicPr>
            <a:picLocks noChangeAspect="1" noChangeArrowheads="1"/>
          </p:cNvPicPr>
          <p:nvPr/>
        </p:nvPicPr>
        <p:blipFill>
          <a:blip r:embed="rId2"/>
          <a:srcRect r="2667" b="3470"/>
          <a:stretch>
            <a:fillRect/>
          </a:stretch>
        </p:blipFill>
        <p:spPr bwMode="auto">
          <a:xfrm>
            <a:off x="304800" y="685799"/>
            <a:ext cx="8077200" cy="596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022B7-7323-F947-941B-2B40ED0845C8}" type="slidenum">
              <a:rPr lang="it-IT"/>
              <a:pPr/>
              <a:t>4</a:t>
            </a:fld>
            <a:endParaRPr 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916113"/>
            <a:ext cx="8424862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>
                <a:solidFill>
                  <a:srgbClr val="FFFF00"/>
                </a:solidFill>
              </a:rPr>
              <a:t>Osserviamo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il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cielo</a:t>
            </a:r>
            <a:r>
              <a:rPr lang="en-US" sz="2400" dirty="0">
                <a:solidFill>
                  <a:srgbClr val="FFFF00"/>
                </a:solidFill>
              </a:rPr>
              <a:t> 1 : </a:t>
            </a:r>
            <a:r>
              <a:rPr lang="en-US" sz="2400" dirty="0" err="1">
                <a:solidFill>
                  <a:srgbClr val="FFFF00"/>
                </a:solidFill>
              </a:rPr>
              <a:t>il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moto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della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Sfera</a:t>
            </a:r>
            <a:r>
              <a:rPr lang="en-US" sz="2400" dirty="0">
                <a:solidFill>
                  <a:srgbClr val="FFFF00"/>
                </a:solidFill>
              </a:rPr>
              <a:t> Celeste </a:t>
            </a:r>
            <a:r>
              <a:rPr lang="en-US" sz="2400" dirty="0" err="1">
                <a:solidFill>
                  <a:srgbClr val="FFFF00"/>
                </a:solidFill>
              </a:rPr>
              <a:t>e</a:t>
            </a:r>
            <a:r>
              <a:rPr lang="en-US" sz="2400" dirty="0">
                <a:solidFill>
                  <a:srgbClr val="FFFF00"/>
                </a:solidFill>
              </a:rPr>
              <a:t> del Sole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>
                <a:solidFill>
                  <a:srgbClr val="FFFF00"/>
                </a:solidFill>
              </a:rPr>
              <a:t>Osserviamo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il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cielo</a:t>
            </a:r>
            <a:r>
              <a:rPr lang="en-US" sz="2400" dirty="0">
                <a:solidFill>
                  <a:srgbClr val="FFFF00"/>
                </a:solidFill>
              </a:rPr>
              <a:t> 2: </a:t>
            </a:r>
            <a:r>
              <a:rPr lang="en-US" sz="2400" dirty="0" err="1">
                <a:solidFill>
                  <a:srgbClr val="FFFF00"/>
                </a:solidFill>
              </a:rPr>
              <a:t>sistemi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riferimento</a:t>
            </a:r>
            <a:r>
              <a:rPr lang="en-US" sz="2400" dirty="0">
                <a:solidFill>
                  <a:srgbClr val="FFFF00"/>
                </a:solidFill>
              </a:rPr>
              <a:t>, tempo </a:t>
            </a:r>
            <a:r>
              <a:rPr lang="en-US" sz="2400" dirty="0" err="1">
                <a:solidFill>
                  <a:srgbClr val="FFFF00"/>
                </a:solidFill>
              </a:rPr>
              <a:t>solare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siderale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err="1">
                <a:solidFill>
                  <a:srgbClr val="FFFF00"/>
                </a:solidFill>
              </a:rPr>
              <a:t>precessione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>
                <a:solidFill>
                  <a:srgbClr val="FFFF00"/>
                </a:solidFill>
              </a:rPr>
              <a:t>Strumenti</a:t>
            </a:r>
            <a:r>
              <a:rPr lang="en-US" sz="2400" dirty="0">
                <a:solidFill>
                  <a:srgbClr val="FFFF00"/>
                </a:solidFill>
              </a:rPr>
              <a:t>  </a:t>
            </a:r>
            <a:r>
              <a:rPr lang="en-US" sz="2400" dirty="0" err="1">
                <a:solidFill>
                  <a:srgbClr val="FFFF00"/>
                </a:solidFill>
              </a:rPr>
              <a:t>antichi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astronomia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>
                <a:solidFill>
                  <a:srgbClr val="FFFF00"/>
                </a:solidFill>
              </a:rPr>
              <a:t>L’astronomia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nella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Divina</a:t>
            </a:r>
            <a:r>
              <a:rPr lang="en-US" sz="2400" dirty="0">
                <a:solidFill>
                  <a:srgbClr val="FFFF00"/>
                </a:solidFill>
              </a:rPr>
              <a:t> Commedia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Alla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scoperta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degli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splendori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del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cielo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Il </a:t>
            </a:r>
            <a:r>
              <a:rPr lang="en-US" sz="2400" dirty="0" err="1">
                <a:solidFill>
                  <a:srgbClr val="FFFF00"/>
                </a:solidFill>
              </a:rPr>
              <a:t>problema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delle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longitudini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err="1">
                <a:solidFill>
                  <a:srgbClr val="2F97B5"/>
                </a:solidFill>
              </a:rPr>
              <a:t>Costellazioni</a:t>
            </a:r>
            <a:r>
              <a:rPr lang="en-US" sz="2400" dirty="0">
                <a:solidFill>
                  <a:srgbClr val="2F97B5"/>
                </a:solidFill>
              </a:rPr>
              <a:t> </a:t>
            </a:r>
            <a:r>
              <a:rPr lang="en-US" sz="2400" dirty="0" err="1">
                <a:solidFill>
                  <a:srgbClr val="2F97B5"/>
                </a:solidFill>
              </a:rPr>
              <a:t>e</a:t>
            </a:r>
            <a:r>
              <a:rPr lang="en-US" sz="2400" dirty="0">
                <a:solidFill>
                  <a:srgbClr val="2F97B5"/>
                </a:solidFill>
              </a:rPr>
              <a:t> </a:t>
            </a:r>
            <a:r>
              <a:rPr lang="en-US" sz="2400" dirty="0" err="1">
                <a:solidFill>
                  <a:srgbClr val="2F97B5"/>
                </a:solidFill>
              </a:rPr>
              <a:t>miti</a:t>
            </a:r>
            <a:endParaRPr lang="en-US" sz="2400" dirty="0">
              <a:solidFill>
                <a:srgbClr val="2F97B5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I </a:t>
            </a:r>
            <a:r>
              <a:rPr lang="en-US" sz="2400" dirty="0" err="1">
                <a:solidFill>
                  <a:srgbClr val="FFFF00"/>
                </a:solidFill>
              </a:rPr>
              <a:t>moti</a:t>
            </a:r>
            <a:r>
              <a:rPr lang="en-US" sz="2400" dirty="0">
                <a:solidFill>
                  <a:srgbClr val="FFFF00"/>
                </a:solidFill>
              </a:rPr>
              <a:t> del Sole, </a:t>
            </a:r>
            <a:r>
              <a:rPr lang="en-US" sz="2400" dirty="0" err="1">
                <a:solidFill>
                  <a:srgbClr val="FFFF00"/>
                </a:solidFill>
              </a:rPr>
              <a:t>della</a:t>
            </a:r>
            <a:r>
              <a:rPr lang="en-US" sz="2400" dirty="0">
                <a:solidFill>
                  <a:srgbClr val="FFFF00"/>
                </a:solidFill>
              </a:rPr>
              <a:t> Luna </a:t>
            </a:r>
            <a:r>
              <a:rPr lang="en-US" sz="2400" dirty="0" err="1">
                <a:solidFill>
                  <a:srgbClr val="FFFF00"/>
                </a:solidFill>
              </a:rPr>
              <a:t>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dei</a:t>
            </a:r>
            <a:r>
              <a:rPr lang="en-US" sz="2400" dirty="0">
                <a:solidFill>
                  <a:srgbClr val="FFFF00"/>
                </a:solidFill>
              </a:rPr>
              <a:t>  </a:t>
            </a:r>
            <a:r>
              <a:rPr lang="en-US" sz="2400" dirty="0" err="1">
                <a:solidFill>
                  <a:srgbClr val="FFFF00"/>
                </a:solidFill>
              </a:rPr>
              <a:t>Pianeti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FFFF00"/>
                </a:solidFill>
              </a:rPr>
              <a:t>Il tempo </a:t>
            </a:r>
            <a:r>
              <a:rPr lang="en-US" sz="2400" dirty="0" err="1">
                <a:solidFill>
                  <a:srgbClr val="FFFF00"/>
                </a:solidFill>
              </a:rPr>
              <a:t>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calendari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661988" y="476250"/>
            <a:ext cx="782002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Lezioni disponibili al Planetario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2" name="Picture 6" descr="foto1_bi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684847"/>
            <a:ext cx="7315200" cy="5854066"/>
          </a:xfrm>
          <a:noFill/>
          <a:ln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z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209800"/>
            <a:ext cx="3805881" cy="418270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 descr="slide1b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4648200" cy="3511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210234"/>
            <a:ext cx="4399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E199"/>
                </a:solidFill>
              </a:rPr>
              <a:t>Astrofisica</a:t>
            </a:r>
            <a:r>
              <a:rPr lang="en-US" sz="3600" b="1" dirty="0" smtClean="0">
                <a:solidFill>
                  <a:srgbClr val="FFE199"/>
                </a:solidFill>
              </a:rPr>
              <a:t> </a:t>
            </a:r>
            <a:r>
              <a:rPr lang="en-US" sz="3600" b="1" dirty="0" err="1" smtClean="0">
                <a:solidFill>
                  <a:srgbClr val="FFE199"/>
                </a:solidFill>
              </a:rPr>
              <a:t>moderna</a:t>
            </a:r>
            <a:r>
              <a:rPr lang="en-US" sz="3600" b="1" dirty="0" smtClean="0">
                <a:solidFill>
                  <a:srgbClr val="FFE199"/>
                </a:solidFill>
              </a:rPr>
              <a:t>…</a:t>
            </a:r>
            <a:endParaRPr lang="en-US" sz="3600" b="1" dirty="0">
              <a:solidFill>
                <a:srgbClr val="FFE1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it-IT" sz="3200" i="1">
                <a:solidFill>
                  <a:schemeClr val="hlink"/>
                </a:solidFill>
                <a:latin typeface="Kristen ITC" pitchFamily="66" charset="0"/>
              </a:rPr>
              <a:t>Partecipazione delle scuole al Planetario (anno 2006)</a:t>
            </a:r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>
            <p:ph idx="1"/>
          </p:nvPr>
        </p:nvGraphicFramePr>
        <p:xfrm>
          <a:off x="757238" y="1468438"/>
          <a:ext cx="7629525" cy="5100637"/>
        </p:xfrm>
        <a:graphic>
          <a:graphicData uri="http://schemas.openxmlformats.org/presentationml/2006/ole">
            <p:oleObj spid="_x0000_s18434" name="Chart" r:id="rId3" imgW="6096000" imgH="407670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10234"/>
            <a:ext cx="60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E199"/>
                </a:solidFill>
              </a:rPr>
              <a:t>Visite</a:t>
            </a:r>
            <a:r>
              <a:rPr lang="en-US" sz="3600" b="1" dirty="0" smtClean="0">
                <a:solidFill>
                  <a:srgbClr val="FFE199"/>
                </a:solidFill>
              </a:rPr>
              <a:t> </a:t>
            </a:r>
            <a:r>
              <a:rPr lang="en-US" sz="3600" b="1" dirty="0" err="1" smtClean="0">
                <a:solidFill>
                  <a:srgbClr val="FFE199"/>
                </a:solidFill>
              </a:rPr>
              <a:t>guidate</a:t>
            </a:r>
            <a:r>
              <a:rPr lang="en-US" sz="3600" b="1" dirty="0" smtClean="0">
                <a:solidFill>
                  <a:srgbClr val="FFE199"/>
                </a:solidFill>
              </a:rPr>
              <a:t> </a:t>
            </a:r>
            <a:r>
              <a:rPr lang="en-US" sz="3600" b="1" dirty="0" smtClean="0">
                <a:solidFill>
                  <a:srgbClr val="FFE199"/>
                </a:solidFill>
              </a:rPr>
              <a:t>all’ </a:t>
            </a:r>
            <a:r>
              <a:rPr lang="en-US" sz="3600" b="1" dirty="0" err="1" smtClean="0">
                <a:solidFill>
                  <a:srgbClr val="FFE199"/>
                </a:solidFill>
              </a:rPr>
              <a:t>Osservatorio</a:t>
            </a:r>
            <a:endParaRPr lang="en-US" sz="3600" b="1" dirty="0">
              <a:solidFill>
                <a:srgbClr val="FFE1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53310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err="1" smtClean="0">
                <a:solidFill>
                  <a:srgbClr val="D5FB82"/>
                </a:solidFill>
              </a:rPr>
              <a:t>Telescopio</a:t>
            </a:r>
            <a:r>
              <a:rPr lang="en-US" sz="3200" dirty="0" smtClean="0">
                <a:solidFill>
                  <a:srgbClr val="D5FB82"/>
                </a:solidFill>
              </a:rPr>
              <a:t> (</a:t>
            </a:r>
            <a:r>
              <a:rPr lang="en-US" sz="3200" dirty="0" err="1" smtClean="0">
                <a:solidFill>
                  <a:srgbClr val="D5FB82"/>
                </a:solidFill>
              </a:rPr>
              <a:t>macchie</a:t>
            </a:r>
            <a:r>
              <a:rPr lang="en-US" sz="3200" dirty="0" smtClean="0">
                <a:solidFill>
                  <a:srgbClr val="D5FB82"/>
                </a:solidFill>
              </a:rPr>
              <a:t> </a:t>
            </a:r>
            <a:r>
              <a:rPr lang="en-US" sz="3200" dirty="0" err="1" smtClean="0">
                <a:solidFill>
                  <a:srgbClr val="D5FB82"/>
                </a:solidFill>
              </a:rPr>
              <a:t>solari</a:t>
            </a:r>
            <a:r>
              <a:rPr lang="en-US" sz="3200" dirty="0" smtClean="0">
                <a:solidFill>
                  <a:srgbClr val="D5FB82"/>
                </a:solidFill>
              </a:rPr>
              <a:t>, </a:t>
            </a:r>
            <a:r>
              <a:rPr lang="en-US" sz="3200" dirty="0" err="1" smtClean="0">
                <a:solidFill>
                  <a:srgbClr val="D5FB82"/>
                </a:solidFill>
              </a:rPr>
              <a:t>osservazioni</a:t>
            </a:r>
            <a:r>
              <a:rPr lang="en-US" sz="3200" dirty="0" smtClean="0">
                <a:solidFill>
                  <a:srgbClr val="D5FB82"/>
                </a:solidFill>
              </a:rPr>
              <a:t> </a:t>
            </a:r>
            <a:r>
              <a:rPr lang="en-US" sz="3200" dirty="0" err="1" smtClean="0">
                <a:solidFill>
                  <a:srgbClr val="D5FB82"/>
                </a:solidFill>
              </a:rPr>
              <a:t>notturne</a:t>
            </a:r>
            <a:r>
              <a:rPr lang="en-US" sz="3200" dirty="0" smtClean="0">
                <a:solidFill>
                  <a:srgbClr val="D5FB82"/>
                </a:solidFill>
              </a:rPr>
              <a:t>, </a:t>
            </a:r>
          </a:p>
          <a:p>
            <a:r>
              <a:rPr lang="en-US" sz="3200" dirty="0" smtClean="0">
                <a:solidFill>
                  <a:srgbClr val="D5FB82"/>
                </a:solidFill>
              </a:rPr>
              <a:t>  schema </a:t>
            </a:r>
            <a:r>
              <a:rPr lang="en-US" sz="3200" dirty="0" err="1" smtClean="0">
                <a:solidFill>
                  <a:srgbClr val="D5FB82"/>
                </a:solidFill>
              </a:rPr>
              <a:t>ottico</a:t>
            </a:r>
            <a:r>
              <a:rPr lang="en-US" sz="3200" dirty="0" smtClean="0">
                <a:solidFill>
                  <a:srgbClr val="D5FB82"/>
                </a:solidFill>
              </a:rPr>
              <a:t>, </a:t>
            </a:r>
            <a:r>
              <a:rPr lang="en-US" sz="3200" dirty="0" err="1" smtClean="0">
                <a:solidFill>
                  <a:srgbClr val="D5FB82"/>
                </a:solidFill>
              </a:rPr>
              <a:t>storia</a:t>
            </a:r>
            <a:r>
              <a:rPr lang="en-US" sz="3200" dirty="0" smtClean="0">
                <a:solidFill>
                  <a:srgbClr val="D5FB82"/>
                </a:solidFill>
              </a:rPr>
              <a:t>, </a:t>
            </a:r>
            <a:r>
              <a:rPr lang="en-US" sz="3200" dirty="0" err="1" smtClean="0">
                <a:solidFill>
                  <a:srgbClr val="D5FB82"/>
                </a:solidFill>
              </a:rPr>
              <a:t>spettroscopio</a:t>
            </a:r>
            <a:r>
              <a:rPr lang="en-US" sz="3200" dirty="0" smtClean="0">
                <a:solidFill>
                  <a:srgbClr val="D5FB82"/>
                </a:solidFill>
              </a:rPr>
              <a:t>…)</a:t>
            </a:r>
          </a:p>
          <a:p>
            <a:endParaRPr lang="en-US" sz="3200" dirty="0" smtClean="0">
              <a:solidFill>
                <a:srgbClr val="D5FB82"/>
              </a:solidFill>
            </a:endParaRP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D5FB82"/>
                </a:solidFill>
              </a:rPr>
              <a:t>Camera a </a:t>
            </a:r>
            <a:r>
              <a:rPr lang="en-US" sz="3200" dirty="0" err="1" smtClean="0">
                <a:solidFill>
                  <a:srgbClr val="D5FB82"/>
                </a:solidFill>
              </a:rPr>
              <a:t>nebbia</a:t>
            </a:r>
            <a:endParaRPr lang="en-US" sz="3200" dirty="0" smtClean="0">
              <a:solidFill>
                <a:srgbClr val="D5FB82"/>
              </a:solidFill>
            </a:endParaRPr>
          </a:p>
          <a:p>
            <a:pPr>
              <a:buFontTx/>
              <a:buChar char="-"/>
            </a:pPr>
            <a:endParaRPr lang="en-US" sz="3200" dirty="0" smtClean="0">
              <a:solidFill>
                <a:srgbClr val="D5FB82"/>
              </a:solidFill>
            </a:endParaRP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D5FB82"/>
                </a:solidFill>
              </a:rPr>
              <a:t>Aula per </a:t>
            </a:r>
            <a:r>
              <a:rPr lang="en-US" sz="3200" dirty="0" err="1" smtClean="0">
                <a:solidFill>
                  <a:srgbClr val="D5FB82"/>
                </a:solidFill>
              </a:rPr>
              <a:t>proiezioni</a:t>
            </a:r>
            <a:endParaRPr lang="en-US" sz="3200" dirty="0" smtClean="0">
              <a:solidFill>
                <a:srgbClr val="D5FB82"/>
              </a:solidFill>
            </a:endParaRPr>
          </a:p>
          <a:p>
            <a:pPr>
              <a:buFontTx/>
              <a:buChar char="-"/>
            </a:pPr>
            <a:endParaRPr lang="en-US" sz="3200" dirty="0" smtClean="0">
              <a:solidFill>
                <a:srgbClr val="D5FB82"/>
              </a:solidFill>
            </a:endParaRPr>
          </a:p>
          <a:p>
            <a:pPr>
              <a:buFontTx/>
              <a:buChar char="-"/>
            </a:pPr>
            <a:r>
              <a:rPr lang="en-US" sz="3200" dirty="0" err="1" smtClean="0">
                <a:solidFill>
                  <a:srgbClr val="D5FB82"/>
                </a:solidFill>
              </a:rPr>
              <a:t>Strumentazione</a:t>
            </a:r>
            <a:r>
              <a:rPr lang="en-US" sz="3200" dirty="0" smtClean="0">
                <a:solidFill>
                  <a:srgbClr val="D5FB82"/>
                </a:solidFill>
              </a:rPr>
              <a:t> LBT </a:t>
            </a:r>
            <a:endParaRPr lang="en-US" sz="3200" dirty="0">
              <a:solidFill>
                <a:srgbClr val="D5FB8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4038600" cy="5715000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it-IT" sz="3600" i="1">
                <a:solidFill>
                  <a:schemeClr val="hlink"/>
                </a:solidFill>
                <a:latin typeface="Kristen ITC" pitchFamily="66" charset="0"/>
              </a:rPr>
              <a:t>Nella cupola si trova lo storico telescopio “Amici” (1866), completamente restaurato e perfettamente funzionante </a:t>
            </a:r>
          </a:p>
        </p:txBody>
      </p:sp>
      <p:pic>
        <p:nvPicPr>
          <p:cNvPr id="82950" name="Picture 6" descr="TelAmici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4088" t="1282" r="3714" b="2563"/>
          <a:stretch>
            <a:fillRect/>
          </a:stretch>
        </p:blipFill>
        <p:spPr>
          <a:xfrm>
            <a:off x="4513263" y="533400"/>
            <a:ext cx="4630737" cy="5943600"/>
          </a:xfrm>
          <a:noFill/>
          <a:ln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223</Words>
  <Application>Microsoft Macintosh PowerPoint</Application>
  <PresentationFormat>On-screen Show (4:3)</PresentationFormat>
  <Paragraphs>39</Paragraphs>
  <Slides>16</Slides>
  <Notes>0</Notes>
  <HiddenSlides>1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Chart</vt:lpstr>
      <vt:lpstr>Slide 1</vt:lpstr>
      <vt:lpstr>Slide 2</vt:lpstr>
      <vt:lpstr>Slide 3</vt:lpstr>
      <vt:lpstr>Slide 4</vt:lpstr>
      <vt:lpstr>Slide 5</vt:lpstr>
      <vt:lpstr>Slide 6</vt:lpstr>
      <vt:lpstr>Partecipazione delle scuole al Planetario (anno 2006)</vt:lpstr>
      <vt:lpstr>Slide 8</vt:lpstr>
      <vt:lpstr>Nella cupola si trova lo storico telescopio “Amici” (1866), completamente restaurato e perfettamente funzionante 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INAF - Arcetri Observatory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Guido Risaliti</dc:creator>
  <cp:lastModifiedBy>Guido Risaliti</cp:lastModifiedBy>
  <cp:revision>5</cp:revision>
  <dcterms:created xsi:type="dcterms:W3CDTF">2009-05-07T12:59:26Z</dcterms:created>
  <dcterms:modified xsi:type="dcterms:W3CDTF">2009-05-07T13:23:15Z</dcterms:modified>
</cp:coreProperties>
</file>